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0" r:id="rId8"/>
    <p:sldId id="263" r:id="rId9"/>
    <p:sldId id="264" r:id="rId10"/>
    <p:sldId id="271" r:id="rId11"/>
    <p:sldId id="272" r:id="rId12"/>
    <p:sldId id="273" r:id="rId13"/>
    <p:sldId id="265" r:id="rId14"/>
    <p:sldId id="266" r:id="rId15"/>
    <p:sldId id="267" r:id="rId16"/>
    <p:sldId id="268" r:id="rId17"/>
    <p:sldId id="274" r:id="rId18"/>
    <p:sldId id="269" r:id="rId19"/>
  </p:sldIdLst>
  <p:sldSz cx="18288000" cy="10287000"/>
  <p:notesSz cx="6858000" cy="9144000"/>
  <p:embeddedFontLst>
    <p:embeddedFont>
      <p:font typeface="Lato Bold" panose="020B0604020202020204" charset="0"/>
      <p:regular r:id="rId20"/>
    </p:embeddedFont>
    <p:embeddedFont>
      <p:font typeface="Montaser Arabic" panose="020B0604020202020204" charset="-78"/>
      <p:regular r:id="rId21"/>
    </p:embeddedFont>
    <p:embeddedFont>
      <p:font typeface="Montserrat" panose="00000500000000000000" pitchFamily="2" charset="0"/>
      <p:regular r:id="rId22"/>
    </p:embeddedFont>
    <p:embeddedFont>
      <p:font typeface="Montserrat Bold" panose="00000800000000000000" charset="0"/>
      <p:regular r:id="rId23"/>
    </p:embeddedFont>
    <p:embeddedFont>
      <p:font typeface="Montserrat Bold Italics" panose="020B0604020202020204" charset="0"/>
      <p:regular r:id="rId24"/>
    </p:embeddedFont>
    <p:embeddedFont>
      <p:font typeface="Public San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Long" userId="f1dbeaea5ba5fd73" providerId="LiveId" clId="{FF39CF16-134B-4305-8B7B-534C22948DA1}"/>
    <pc:docChg chg="undo custSel addSld delSld modSld">
      <pc:chgData name="Phan Long" userId="f1dbeaea5ba5fd73" providerId="LiveId" clId="{FF39CF16-134B-4305-8B7B-534C22948DA1}" dt="2025-03-20T18:22:38.804" v="19" actId="47"/>
      <pc:docMkLst>
        <pc:docMk/>
      </pc:docMkLst>
      <pc:sldChg chg="delSp mod">
        <pc:chgData name="Phan Long" userId="f1dbeaea5ba5fd73" providerId="LiveId" clId="{FF39CF16-134B-4305-8B7B-534C22948DA1}" dt="2025-03-20T10:53:03.991" v="0" actId="478"/>
        <pc:sldMkLst>
          <pc:docMk/>
          <pc:sldMk cId="0" sldId="256"/>
        </pc:sldMkLst>
        <pc:spChg chg="del">
          <ac:chgData name="Phan Long" userId="f1dbeaea5ba5fd73" providerId="LiveId" clId="{FF39CF16-134B-4305-8B7B-534C22948DA1}" dt="2025-03-20T10:53:03.991" v="0" actId="478"/>
          <ac:spMkLst>
            <pc:docMk/>
            <pc:sldMk cId="0" sldId="256"/>
            <ac:spMk id="4" creationId="{00000000-0000-0000-0000-000000000000}"/>
          </ac:spMkLst>
        </pc:spChg>
      </pc:sldChg>
      <pc:sldChg chg="delSp modSp mod">
        <pc:chgData name="Phan Long" userId="f1dbeaea5ba5fd73" providerId="LiveId" clId="{FF39CF16-134B-4305-8B7B-534C22948DA1}" dt="2025-03-20T10:53:05.987" v="2" actId="478"/>
        <pc:sldMkLst>
          <pc:docMk/>
          <pc:sldMk cId="0" sldId="257"/>
        </pc:sldMkLst>
        <pc:spChg chg="del mod">
          <ac:chgData name="Phan Long" userId="f1dbeaea5ba5fd73" providerId="LiveId" clId="{FF39CF16-134B-4305-8B7B-534C22948DA1}" dt="2025-03-20T10:53:05.987" v="2" actId="478"/>
          <ac:spMkLst>
            <pc:docMk/>
            <pc:sldMk cId="0" sldId="257"/>
            <ac:spMk id="15" creationId="{00000000-0000-0000-0000-000000000000}"/>
          </ac:spMkLst>
        </pc:spChg>
      </pc:sldChg>
      <pc:sldChg chg="delSp mod">
        <pc:chgData name="Phan Long" userId="f1dbeaea5ba5fd73" providerId="LiveId" clId="{FF39CF16-134B-4305-8B7B-534C22948DA1}" dt="2025-03-20T10:53:08.457" v="3" actId="478"/>
        <pc:sldMkLst>
          <pc:docMk/>
          <pc:sldMk cId="0" sldId="258"/>
        </pc:sldMkLst>
        <pc:spChg chg="del">
          <ac:chgData name="Phan Long" userId="f1dbeaea5ba5fd73" providerId="LiveId" clId="{FF39CF16-134B-4305-8B7B-534C22948DA1}" dt="2025-03-20T10:53:08.457" v="3" actId="478"/>
          <ac:spMkLst>
            <pc:docMk/>
            <pc:sldMk cId="0" sldId="258"/>
            <ac:spMk id="16" creationId="{00000000-0000-0000-0000-000000000000}"/>
          </ac:spMkLst>
        </pc:spChg>
      </pc:sldChg>
      <pc:sldChg chg="delSp mod">
        <pc:chgData name="Phan Long" userId="f1dbeaea5ba5fd73" providerId="LiveId" clId="{FF39CF16-134B-4305-8B7B-534C22948DA1}" dt="2025-03-20T10:53:09.832" v="4" actId="478"/>
        <pc:sldMkLst>
          <pc:docMk/>
          <pc:sldMk cId="0" sldId="259"/>
        </pc:sldMkLst>
        <pc:spChg chg="del">
          <ac:chgData name="Phan Long" userId="f1dbeaea5ba5fd73" providerId="LiveId" clId="{FF39CF16-134B-4305-8B7B-534C22948DA1}" dt="2025-03-20T10:53:09.832" v="4" actId="478"/>
          <ac:spMkLst>
            <pc:docMk/>
            <pc:sldMk cId="0" sldId="259"/>
            <ac:spMk id="10" creationId="{00000000-0000-0000-0000-000000000000}"/>
          </ac:spMkLst>
        </pc:spChg>
      </pc:sldChg>
      <pc:sldChg chg="addSp delSp modSp mod">
        <pc:chgData name="Phan Long" userId="f1dbeaea5ba5fd73" providerId="LiveId" clId="{FF39CF16-134B-4305-8B7B-534C22948DA1}" dt="2025-03-20T10:53:14.063" v="8" actId="478"/>
        <pc:sldMkLst>
          <pc:docMk/>
          <pc:sldMk cId="0" sldId="260"/>
        </pc:sldMkLst>
        <pc:spChg chg="add del mod">
          <ac:chgData name="Phan Long" userId="f1dbeaea5ba5fd73" providerId="LiveId" clId="{FF39CF16-134B-4305-8B7B-534C22948DA1}" dt="2025-03-20T10:53:13.027" v="7" actId="478"/>
          <ac:spMkLst>
            <pc:docMk/>
            <pc:sldMk cId="0" sldId="260"/>
            <ac:spMk id="2" creationId="{00000000-0000-0000-0000-000000000000}"/>
          </ac:spMkLst>
        </pc:spChg>
        <pc:spChg chg="del">
          <ac:chgData name="Phan Long" userId="f1dbeaea5ba5fd73" providerId="LiveId" clId="{FF39CF16-134B-4305-8B7B-534C22948DA1}" dt="2025-03-20T10:53:14.063" v="8" actId="478"/>
          <ac:spMkLst>
            <pc:docMk/>
            <pc:sldMk cId="0" sldId="260"/>
            <ac:spMk id="17" creationId="{00000000-0000-0000-0000-000000000000}"/>
          </ac:spMkLst>
        </pc:spChg>
      </pc:sldChg>
      <pc:sldChg chg="delSp mod">
        <pc:chgData name="Phan Long" userId="f1dbeaea5ba5fd73" providerId="LiveId" clId="{FF39CF16-134B-4305-8B7B-534C22948DA1}" dt="2025-03-20T10:53:15.695" v="9" actId="478"/>
        <pc:sldMkLst>
          <pc:docMk/>
          <pc:sldMk cId="0" sldId="261"/>
        </pc:sldMkLst>
        <pc:spChg chg="del">
          <ac:chgData name="Phan Long" userId="f1dbeaea5ba5fd73" providerId="LiveId" clId="{FF39CF16-134B-4305-8B7B-534C22948DA1}" dt="2025-03-20T10:53:15.695" v="9" actId="478"/>
          <ac:spMkLst>
            <pc:docMk/>
            <pc:sldMk cId="0" sldId="261"/>
            <ac:spMk id="16" creationId="{00000000-0000-0000-0000-000000000000}"/>
          </ac:spMkLst>
        </pc:spChg>
      </pc:sldChg>
      <pc:sldChg chg="delSp add del mod">
        <pc:chgData name="Phan Long" userId="f1dbeaea5ba5fd73" providerId="LiveId" clId="{FF39CF16-134B-4305-8B7B-534C22948DA1}" dt="2025-03-20T18:22:38.804" v="19" actId="47"/>
        <pc:sldMkLst>
          <pc:docMk/>
          <pc:sldMk cId="0" sldId="262"/>
        </pc:sldMkLst>
        <pc:spChg chg="del">
          <ac:chgData name="Phan Long" userId="f1dbeaea5ba5fd73" providerId="LiveId" clId="{FF39CF16-134B-4305-8B7B-534C22948DA1}" dt="2025-03-20T10:53:17.935" v="10" actId="478"/>
          <ac:spMkLst>
            <pc:docMk/>
            <pc:sldMk cId="0" sldId="262"/>
            <ac:spMk id="9" creationId="{00000000-0000-0000-0000-000000000000}"/>
          </ac:spMkLst>
        </pc:spChg>
      </pc:sldChg>
      <pc:sldChg chg="delSp mod">
        <pc:chgData name="Phan Long" userId="f1dbeaea5ba5fd73" providerId="LiveId" clId="{FF39CF16-134B-4305-8B7B-534C22948DA1}" dt="2025-03-20T10:53:20.087" v="11" actId="478"/>
        <pc:sldMkLst>
          <pc:docMk/>
          <pc:sldMk cId="0" sldId="263"/>
        </pc:sldMkLst>
        <pc:spChg chg="del">
          <ac:chgData name="Phan Long" userId="f1dbeaea5ba5fd73" providerId="LiveId" clId="{FF39CF16-134B-4305-8B7B-534C22948DA1}" dt="2025-03-20T10:53:20.087" v="11" actId="478"/>
          <ac:spMkLst>
            <pc:docMk/>
            <pc:sldMk cId="0" sldId="263"/>
            <ac:spMk id="4" creationId="{00000000-0000-0000-0000-000000000000}"/>
          </ac:spMkLst>
        </pc:spChg>
      </pc:sldChg>
      <pc:sldChg chg="delSp mod">
        <pc:chgData name="Phan Long" userId="f1dbeaea5ba5fd73" providerId="LiveId" clId="{FF39CF16-134B-4305-8B7B-534C22948DA1}" dt="2025-03-20T10:53:21.856" v="12" actId="478"/>
        <pc:sldMkLst>
          <pc:docMk/>
          <pc:sldMk cId="0" sldId="264"/>
        </pc:sldMkLst>
        <pc:spChg chg="del">
          <ac:chgData name="Phan Long" userId="f1dbeaea5ba5fd73" providerId="LiveId" clId="{FF39CF16-134B-4305-8B7B-534C22948DA1}" dt="2025-03-20T10:53:21.856" v="12" actId="478"/>
          <ac:spMkLst>
            <pc:docMk/>
            <pc:sldMk cId="0" sldId="264"/>
            <ac:spMk id="32" creationId="{00000000-0000-0000-0000-000000000000}"/>
          </ac:spMkLst>
        </pc:spChg>
      </pc:sldChg>
      <pc:sldChg chg="delSp mod">
        <pc:chgData name="Phan Long" userId="f1dbeaea5ba5fd73" providerId="LiveId" clId="{FF39CF16-134B-4305-8B7B-534C22948DA1}" dt="2025-03-20T10:53:23.520" v="13" actId="478"/>
        <pc:sldMkLst>
          <pc:docMk/>
          <pc:sldMk cId="0" sldId="265"/>
        </pc:sldMkLst>
        <pc:spChg chg="del">
          <ac:chgData name="Phan Long" userId="f1dbeaea5ba5fd73" providerId="LiveId" clId="{FF39CF16-134B-4305-8B7B-534C22948DA1}" dt="2025-03-20T10:53:23.520" v="13" actId="478"/>
          <ac:spMkLst>
            <pc:docMk/>
            <pc:sldMk cId="0" sldId="265"/>
            <ac:spMk id="12" creationId="{00000000-0000-0000-0000-000000000000}"/>
          </ac:spMkLst>
        </pc:spChg>
      </pc:sldChg>
      <pc:sldChg chg="delSp mod">
        <pc:chgData name="Phan Long" userId="f1dbeaea5ba5fd73" providerId="LiveId" clId="{FF39CF16-134B-4305-8B7B-534C22948DA1}" dt="2025-03-20T10:53:25.107" v="14" actId="478"/>
        <pc:sldMkLst>
          <pc:docMk/>
          <pc:sldMk cId="0" sldId="266"/>
        </pc:sldMkLst>
        <pc:spChg chg="del">
          <ac:chgData name="Phan Long" userId="f1dbeaea5ba5fd73" providerId="LiveId" clId="{FF39CF16-134B-4305-8B7B-534C22948DA1}" dt="2025-03-20T10:53:25.107" v="14" actId="478"/>
          <ac:spMkLst>
            <pc:docMk/>
            <pc:sldMk cId="0" sldId="266"/>
            <ac:spMk id="8" creationId="{00000000-0000-0000-0000-000000000000}"/>
          </ac:spMkLst>
        </pc:spChg>
      </pc:sldChg>
      <pc:sldChg chg="delSp mod">
        <pc:chgData name="Phan Long" userId="f1dbeaea5ba5fd73" providerId="LiveId" clId="{FF39CF16-134B-4305-8B7B-534C22948DA1}" dt="2025-03-20T10:53:26.780" v="15" actId="478"/>
        <pc:sldMkLst>
          <pc:docMk/>
          <pc:sldMk cId="0" sldId="267"/>
        </pc:sldMkLst>
        <pc:spChg chg="del">
          <ac:chgData name="Phan Long" userId="f1dbeaea5ba5fd73" providerId="LiveId" clId="{FF39CF16-134B-4305-8B7B-534C22948DA1}" dt="2025-03-20T10:53:26.780" v="15" actId="478"/>
          <ac:spMkLst>
            <pc:docMk/>
            <pc:sldMk cId="0" sldId="267"/>
            <ac:spMk id="7" creationId="{00000000-0000-0000-0000-000000000000}"/>
          </ac:spMkLst>
        </pc:spChg>
      </pc:sldChg>
      <pc:sldChg chg="delSp mod">
        <pc:chgData name="Phan Long" userId="f1dbeaea5ba5fd73" providerId="LiveId" clId="{FF39CF16-134B-4305-8B7B-534C22948DA1}" dt="2025-03-20T10:53:28.585" v="16" actId="478"/>
        <pc:sldMkLst>
          <pc:docMk/>
          <pc:sldMk cId="0" sldId="268"/>
        </pc:sldMkLst>
        <pc:spChg chg="del">
          <ac:chgData name="Phan Long" userId="f1dbeaea5ba5fd73" providerId="LiveId" clId="{FF39CF16-134B-4305-8B7B-534C22948DA1}" dt="2025-03-20T10:53:28.585" v="16" actId="478"/>
          <ac:spMkLst>
            <pc:docMk/>
            <pc:sldMk cId="0" sldId="268"/>
            <ac:spMk id="17" creationId="{00000000-0000-0000-0000-000000000000}"/>
          </ac:spMkLst>
        </pc:spChg>
      </pc:sldChg>
      <pc:sldChg chg="delSp mod">
        <pc:chgData name="Phan Long" userId="f1dbeaea5ba5fd73" providerId="LiveId" clId="{FF39CF16-134B-4305-8B7B-534C22948DA1}" dt="2025-03-20T10:53:30.196" v="17" actId="478"/>
        <pc:sldMkLst>
          <pc:docMk/>
          <pc:sldMk cId="0" sldId="269"/>
        </pc:sldMkLst>
        <pc:spChg chg="del">
          <ac:chgData name="Phan Long" userId="f1dbeaea5ba5fd73" providerId="LiveId" clId="{FF39CF16-134B-4305-8B7B-534C22948DA1}" dt="2025-03-20T10:53:30.196" v="17" actId="478"/>
          <ac:spMkLst>
            <pc:docMk/>
            <pc:sldMk cId="0" sldId="269"/>
            <ac:spMk id="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570" r="-14074" b="-40660"/>
            </a:stretch>
          </a:blipFill>
        </p:spPr>
        <p:txBody>
          <a:bodyPr/>
          <a:lstStyle/>
          <a:p>
            <a:endParaRPr lang="vi-VN"/>
          </a:p>
        </p:txBody>
      </p:sp>
      <p:sp>
        <p:nvSpPr>
          <p:cNvPr id="3" name="AutoShape 3"/>
          <p:cNvSpPr/>
          <p:nvPr/>
        </p:nvSpPr>
        <p:spPr>
          <a:xfrm>
            <a:off x="1546622" y="1028700"/>
            <a:ext cx="15194756" cy="8229600"/>
          </a:xfrm>
          <a:prstGeom prst="rect">
            <a:avLst/>
          </a:prstGeom>
          <a:solidFill>
            <a:srgbClr val="101010">
              <a:alpha val="74902"/>
            </a:srgbClr>
          </a:solidFill>
        </p:spPr>
        <p:txBody>
          <a:bodyPr/>
          <a:lstStyle/>
          <a:p>
            <a:endParaRPr lang="vi-VN"/>
          </a:p>
        </p:txBody>
      </p:sp>
      <p:sp>
        <p:nvSpPr>
          <p:cNvPr id="6" name="TextBox 6"/>
          <p:cNvSpPr txBox="1"/>
          <p:nvPr/>
        </p:nvSpPr>
        <p:spPr>
          <a:xfrm>
            <a:off x="2819400" y="3695700"/>
            <a:ext cx="12172373" cy="3558385"/>
          </a:xfrm>
          <a:prstGeom prst="rect">
            <a:avLst/>
          </a:prstGeom>
        </p:spPr>
        <p:txBody>
          <a:bodyPr lIns="0" tIns="0" rIns="0" bIns="0" rtlCol="0" anchor="t">
            <a:spAutoFit/>
          </a:bodyPr>
          <a:lstStyle/>
          <a:p>
            <a:pPr algn="ctr">
              <a:lnSpc>
                <a:spcPts val="6997"/>
              </a:lnSpc>
            </a:pPr>
            <a:r>
              <a:rPr lang="en-US" sz="6304" b="1" dirty="0" err="1">
                <a:solidFill>
                  <a:srgbClr val="FFFFFF"/>
                </a:solidFill>
                <a:latin typeface="Montserrat Bold"/>
                <a:ea typeface="Montserrat Bold"/>
                <a:cs typeface="Montserrat Bold"/>
                <a:sym typeface="Montserrat Bold"/>
              </a:rPr>
              <a:t>Dự</a:t>
            </a:r>
            <a:r>
              <a:rPr lang="en-US" sz="6304" b="1" dirty="0">
                <a:solidFill>
                  <a:srgbClr val="FFFFFF"/>
                </a:solidFill>
                <a:latin typeface="Montserrat Bold"/>
                <a:ea typeface="Montserrat Bold"/>
                <a:cs typeface="Montserrat Bold"/>
                <a:sym typeface="Montserrat Bold"/>
              </a:rPr>
              <a:t> </a:t>
            </a:r>
            <a:r>
              <a:rPr lang="en-US" sz="6304" b="1" dirty="0" err="1">
                <a:solidFill>
                  <a:srgbClr val="FFFFFF"/>
                </a:solidFill>
                <a:latin typeface="Montserrat Bold"/>
                <a:ea typeface="Montserrat Bold"/>
                <a:cs typeface="Montserrat Bold"/>
                <a:sym typeface="Montserrat Bold"/>
              </a:rPr>
              <a:t>đoán</a:t>
            </a:r>
            <a:r>
              <a:rPr lang="en-US" sz="6304" b="1" dirty="0">
                <a:solidFill>
                  <a:srgbClr val="FFFFFF"/>
                </a:solidFill>
                <a:latin typeface="Montserrat Bold"/>
                <a:ea typeface="Montserrat Bold"/>
                <a:cs typeface="Montserrat Bold"/>
                <a:sym typeface="Montserrat Bold"/>
              </a:rPr>
              <a:t> </a:t>
            </a:r>
            <a:r>
              <a:rPr lang="en-US" sz="6304" b="1" dirty="0" err="1">
                <a:solidFill>
                  <a:srgbClr val="FFFFFF"/>
                </a:solidFill>
                <a:latin typeface="Montserrat Bold"/>
                <a:ea typeface="Montserrat Bold"/>
                <a:cs typeface="Montserrat Bold"/>
                <a:sym typeface="Montserrat Bold"/>
              </a:rPr>
              <a:t>hành</a:t>
            </a:r>
            <a:r>
              <a:rPr lang="en-US" sz="6304" b="1" dirty="0">
                <a:solidFill>
                  <a:srgbClr val="FFFFFF"/>
                </a:solidFill>
                <a:latin typeface="Montserrat Bold"/>
                <a:ea typeface="Montserrat Bold"/>
                <a:cs typeface="Montserrat Bold"/>
                <a:sym typeface="Montserrat Bold"/>
              </a:rPr>
              <a:t> vi </a:t>
            </a:r>
            <a:r>
              <a:rPr lang="en-US" sz="6304" b="1" dirty="0" err="1">
                <a:solidFill>
                  <a:srgbClr val="FFFFFF"/>
                </a:solidFill>
                <a:latin typeface="Montserrat Bold"/>
                <a:ea typeface="Montserrat Bold"/>
                <a:cs typeface="Montserrat Bold"/>
                <a:sym typeface="Montserrat Bold"/>
              </a:rPr>
              <a:t>mua</a:t>
            </a:r>
            <a:r>
              <a:rPr lang="en-US" sz="6304" b="1" dirty="0">
                <a:solidFill>
                  <a:srgbClr val="FFFFFF"/>
                </a:solidFill>
                <a:latin typeface="Montserrat Bold"/>
                <a:ea typeface="Montserrat Bold"/>
                <a:cs typeface="Montserrat Bold"/>
                <a:sym typeface="Montserrat Bold"/>
              </a:rPr>
              <a:t> </a:t>
            </a:r>
            <a:r>
              <a:rPr lang="en-US" sz="6304" b="1" dirty="0" err="1">
                <a:solidFill>
                  <a:srgbClr val="FFFFFF"/>
                </a:solidFill>
                <a:latin typeface="Montserrat Bold"/>
                <a:ea typeface="Montserrat Bold"/>
                <a:cs typeface="Montserrat Bold"/>
                <a:sym typeface="Montserrat Bold"/>
              </a:rPr>
              <a:t>sắm</a:t>
            </a:r>
            <a:r>
              <a:rPr lang="en-US" sz="6304" b="1" dirty="0">
                <a:solidFill>
                  <a:srgbClr val="FFFFFF"/>
                </a:solidFill>
                <a:latin typeface="Montserrat Bold"/>
                <a:ea typeface="Montserrat Bold"/>
                <a:cs typeface="Montserrat Bold"/>
                <a:sym typeface="Montserrat Bold"/>
              </a:rPr>
              <a:t> </a:t>
            </a:r>
            <a:r>
              <a:rPr lang="en-US" sz="6304" b="1" dirty="0" err="1">
                <a:solidFill>
                  <a:srgbClr val="FFFFFF"/>
                </a:solidFill>
                <a:latin typeface="Montserrat Bold"/>
                <a:ea typeface="Montserrat Bold"/>
                <a:cs typeface="Montserrat Bold"/>
                <a:sym typeface="Montserrat Bold"/>
              </a:rPr>
              <a:t>trực</a:t>
            </a:r>
            <a:r>
              <a:rPr lang="en-US" sz="6304" b="1" dirty="0">
                <a:solidFill>
                  <a:srgbClr val="FFFFFF"/>
                </a:solidFill>
                <a:latin typeface="Montserrat Bold"/>
                <a:ea typeface="Montserrat Bold"/>
                <a:cs typeface="Montserrat Bold"/>
                <a:sym typeface="Montserrat Bold"/>
              </a:rPr>
              <a:t> </a:t>
            </a:r>
            <a:r>
              <a:rPr lang="en-US" sz="6304" b="1" dirty="0" err="1">
                <a:solidFill>
                  <a:srgbClr val="FFFFFF"/>
                </a:solidFill>
                <a:latin typeface="Montserrat Bold"/>
                <a:ea typeface="Montserrat Bold"/>
                <a:cs typeface="Montserrat Bold"/>
                <a:sym typeface="Montserrat Bold"/>
              </a:rPr>
              <a:t>tuyến</a:t>
            </a:r>
            <a:r>
              <a:rPr lang="en-US" sz="6304" b="1" dirty="0">
                <a:solidFill>
                  <a:srgbClr val="FFFFFF"/>
                </a:solidFill>
                <a:latin typeface="Montserrat Bold"/>
                <a:ea typeface="Montserrat Bold"/>
                <a:cs typeface="Montserrat Bold"/>
                <a:sym typeface="Montserrat Bold"/>
              </a:rPr>
              <a:t> </a:t>
            </a:r>
            <a:r>
              <a:rPr lang="en-US" sz="6304" b="1" dirty="0" err="1">
                <a:solidFill>
                  <a:srgbClr val="FFFFFF"/>
                </a:solidFill>
                <a:latin typeface="Montserrat Bold"/>
                <a:ea typeface="Montserrat Bold"/>
                <a:cs typeface="Montserrat Bold"/>
                <a:sym typeface="Montserrat Bold"/>
              </a:rPr>
              <a:t>bằng</a:t>
            </a:r>
            <a:r>
              <a:rPr lang="en-US" sz="6304" b="1" dirty="0">
                <a:solidFill>
                  <a:srgbClr val="FFFFFF"/>
                </a:solidFill>
                <a:latin typeface="Montserrat Bold"/>
                <a:ea typeface="Montserrat Bold"/>
                <a:cs typeface="Montserrat Bold"/>
                <a:sym typeface="Montserrat Bold"/>
              </a:rPr>
              <a:t> </a:t>
            </a:r>
            <a:r>
              <a:rPr lang="en-US" sz="6304" b="1" dirty="0" err="1">
                <a:solidFill>
                  <a:srgbClr val="FFFFFF"/>
                </a:solidFill>
                <a:latin typeface="Montserrat Bold"/>
                <a:ea typeface="Montserrat Bold"/>
                <a:cs typeface="Montserrat Bold"/>
                <a:sym typeface="Montserrat Bold"/>
              </a:rPr>
              <a:t>kỹ</a:t>
            </a:r>
            <a:r>
              <a:rPr lang="en-US" sz="6304" b="1" dirty="0">
                <a:solidFill>
                  <a:srgbClr val="FFFFFF"/>
                </a:solidFill>
                <a:latin typeface="Montserrat Bold"/>
                <a:ea typeface="Montserrat Bold"/>
                <a:cs typeface="Montserrat Bold"/>
                <a:sym typeface="Montserrat Bold"/>
              </a:rPr>
              <a:t> </a:t>
            </a:r>
            <a:r>
              <a:rPr lang="en-US" sz="6304" b="1" dirty="0" err="1">
                <a:solidFill>
                  <a:srgbClr val="FFFFFF"/>
                </a:solidFill>
                <a:latin typeface="Montserrat Bold"/>
                <a:ea typeface="Montserrat Bold"/>
                <a:cs typeface="Montserrat Bold"/>
                <a:sym typeface="Montserrat Bold"/>
              </a:rPr>
              <a:t>thuật</a:t>
            </a:r>
            <a:r>
              <a:rPr lang="en-US" sz="6304" b="1" dirty="0">
                <a:solidFill>
                  <a:srgbClr val="FFFFFF"/>
                </a:solidFill>
                <a:latin typeface="Montserrat Bold"/>
                <a:ea typeface="Montserrat Bold"/>
                <a:cs typeface="Montserrat Bold"/>
                <a:sym typeface="Montserrat Bold"/>
              </a:rPr>
              <a:t> Stacking Ensemble Learning</a:t>
            </a:r>
          </a:p>
          <a:p>
            <a:pPr algn="ctr">
              <a:lnSpc>
                <a:spcPts val="6997"/>
              </a:lnSpc>
            </a:pPr>
            <a:endParaRPr lang="en-US" sz="6304" b="1" dirty="0">
              <a:solidFill>
                <a:srgbClr val="FFFFFF"/>
              </a:solidFill>
              <a:latin typeface="Montserrat Bold"/>
              <a:ea typeface="Montserrat Bold"/>
              <a:cs typeface="Montserrat Bold"/>
              <a:sym typeface="Montserrat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a:extLst>
            <a:ext uri="{FF2B5EF4-FFF2-40B4-BE49-F238E27FC236}">
              <a16:creationId xmlns:a16="http://schemas.microsoft.com/office/drawing/2014/main" id="{8DF8C1E7-42B5-C691-7BB1-F311BBEB1B9E}"/>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B45CA2D2-5AE3-DF8B-40B8-D62435CC5F48}"/>
              </a:ext>
            </a:extLst>
          </p:cNvPr>
          <p:cNvSpPr txBox="1"/>
          <p:nvPr/>
        </p:nvSpPr>
        <p:spPr>
          <a:xfrm>
            <a:off x="3712371" y="800100"/>
            <a:ext cx="10863257" cy="1114425"/>
          </a:xfrm>
          <a:prstGeom prst="rect">
            <a:avLst/>
          </a:prstGeom>
        </p:spPr>
        <p:txBody>
          <a:bodyPr lIns="0" tIns="0" rIns="0" bIns="0" rtlCol="0" anchor="t">
            <a:spAutoFit/>
          </a:bodyPr>
          <a:lstStyle/>
          <a:p>
            <a:pPr marL="0" lvl="0" indent="0" algn="ctr">
              <a:lnSpc>
                <a:spcPts val="8790"/>
              </a:lnSpc>
              <a:spcBef>
                <a:spcPct val="0"/>
              </a:spcBef>
            </a:pPr>
            <a:r>
              <a:rPr lang="en-US" sz="7325" b="1" dirty="0" err="1">
                <a:solidFill>
                  <a:srgbClr val="FFFFFF"/>
                </a:solidFill>
                <a:latin typeface="Lato Bold"/>
                <a:ea typeface="Lato Bold"/>
                <a:cs typeface="Lato Bold"/>
                <a:sym typeface="Lato Bold"/>
              </a:rPr>
              <a:t>Chuẩn</a:t>
            </a:r>
            <a:r>
              <a:rPr lang="en-US" sz="7325" b="1" dirty="0">
                <a:solidFill>
                  <a:srgbClr val="FFFFFF"/>
                </a:solidFill>
                <a:latin typeface="Lato Bold"/>
                <a:ea typeface="Lato Bold"/>
                <a:cs typeface="Lato Bold"/>
                <a:sym typeface="Lato Bold"/>
              </a:rPr>
              <a:t> </a:t>
            </a:r>
            <a:r>
              <a:rPr lang="en-US" sz="7325" b="1" dirty="0" err="1">
                <a:solidFill>
                  <a:srgbClr val="FFFFFF"/>
                </a:solidFill>
                <a:latin typeface="Lato Bold"/>
                <a:ea typeface="Lato Bold"/>
                <a:cs typeface="Lato Bold"/>
                <a:sym typeface="Lato Bold"/>
              </a:rPr>
              <a:t>bị</a:t>
            </a:r>
            <a:r>
              <a:rPr lang="en-US" sz="7325" b="1" dirty="0">
                <a:solidFill>
                  <a:srgbClr val="FFFFFF"/>
                </a:solidFill>
                <a:latin typeface="Lato Bold"/>
                <a:ea typeface="Lato Bold"/>
                <a:cs typeface="Lato Bold"/>
                <a:sym typeface="Lato Bold"/>
              </a:rPr>
              <a:t> </a:t>
            </a:r>
            <a:r>
              <a:rPr lang="en-US" sz="7325" b="1" dirty="0" err="1">
                <a:solidFill>
                  <a:srgbClr val="FFFFFF"/>
                </a:solidFill>
                <a:latin typeface="Lato Bold"/>
                <a:ea typeface="Lato Bold"/>
                <a:cs typeface="Lato Bold"/>
                <a:sym typeface="Lato Bold"/>
              </a:rPr>
              <a:t>dữ</a:t>
            </a:r>
            <a:r>
              <a:rPr lang="en-US" sz="7325" b="1" dirty="0">
                <a:solidFill>
                  <a:srgbClr val="FFFFFF"/>
                </a:solidFill>
                <a:latin typeface="Lato Bold"/>
                <a:ea typeface="Lato Bold"/>
                <a:cs typeface="Lato Bold"/>
                <a:sym typeface="Lato Bold"/>
              </a:rPr>
              <a:t> </a:t>
            </a:r>
            <a:r>
              <a:rPr lang="en-US" sz="7325" b="1" dirty="0" err="1">
                <a:solidFill>
                  <a:srgbClr val="FFFFFF"/>
                </a:solidFill>
                <a:latin typeface="Lato Bold"/>
                <a:ea typeface="Lato Bold"/>
                <a:cs typeface="Lato Bold"/>
                <a:sym typeface="Lato Bold"/>
              </a:rPr>
              <a:t>liệu</a:t>
            </a:r>
            <a:endParaRPr lang="en-US" sz="7325" b="1" dirty="0">
              <a:solidFill>
                <a:srgbClr val="FFFFFF"/>
              </a:solidFill>
              <a:latin typeface="Lato Bold"/>
              <a:ea typeface="Lato Bold"/>
              <a:cs typeface="Lato Bold"/>
              <a:sym typeface="Lato Bold"/>
            </a:endParaRPr>
          </a:p>
        </p:txBody>
      </p:sp>
      <p:sp>
        <p:nvSpPr>
          <p:cNvPr id="21" name="TextBox 21">
            <a:extLst>
              <a:ext uri="{FF2B5EF4-FFF2-40B4-BE49-F238E27FC236}">
                <a16:creationId xmlns:a16="http://schemas.microsoft.com/office/drawing/2014/main" id="{D2C8665B-275D-14E5-6D17-449DF4822B33}"/>
              </a:ext>
            </a:extLst>
          </p:cNvPr>
          <p:cNvSpPr txBox="1"/>
          <p:nvPr/>
        </p:nvSpPr>
        <p:spPr>
          <a:xfrm>
            <a:off x="7391400" y="1945324"/>
            <a:ext cx="3280477" cy="409575"/>
          </a:xfrm>
          <a:prstGeom prst="rect">
            <a:avLst/>
          </a:prstGeom>
        </p:spPr>
        <p:txBody>
          <a:bodyPr lIns="0" tIns="0" rIns="0" bIns="0" rtlCol="0" anchor="t">
            <a:spAutoFit/>
          </a:bodyPr>
          <a:lstStyle/>
          <a:p>
            <a:pPr algn="l">
              <a:lnSpc>
                <a:spcPts val="3360"/>
              </a:lnSpc>
            </a:pPr>
            <a:r>
              <a:rPr lang="en-US" sz="2800" b="1">
                <a:solidFill>
                  <a:srgbClr val="FFFFFF"/>
                </a:solidFill>
                <a:latin typeface="Montserrat Bold"/>
                <a:ea typeface="Montserrat Bold"/>
                <a:cs typeface="Montserrat Bold"/>
                <a:sym typeface="Montserrat Bold"/>
              </a:rPr>
              <a:t>Mã hóa dữ liệu </a:t>
            </a:r>
            <a:endParaRPr lang="en-US" sz="2800" b="1" dirty="0">
              <a:solidFill>
                <a:srgbClr val="FFFFFF"/>
              </a:solidFill>
              <a:latin typeface="Montserrat Bold"/>
              <a:ea typeface="Montserrat Bold"/>
              <a:cs typeface="Montserrat Bold"/>
              <a:sym typeface="Montserrat Bold"/>
            </a:endParaRPr>
          </a:p>
        </p:txBody>
      </p:sp>
      <p:pic>
        <p:nvPicPr>
          <p:cNvPr id="35" name="Picture 34">
            <a:extLst>
              <a:ext uri="{FF2B5EF4-FFF2-40B4-BE49-F238E27FC236}">
                <a16:creationId xmlns:a16="http://schemas.microsoft.com/office/drawing/2014/main" id="{9B2A69E1-7E38-F623-6649-9D7916189A67}"/>
              </a:ext>
            </a:extLst>
          </p:cNvPr>
          <p:cNvPicPr>
            <a:picLocks noChangeAspect="1"/>
          </p:cNvPicPr>
          <p:nvPr/>
        </p:nvPicPr>
        <p:blipFill>
          <a:blip r:embed="rId2"/>
          <a:stretch>
            <a:fillRect/>
          </a:stretch>
        </p:blipFill>
        <p:spPr>
          <a:xfrm>
            <a:off x="4614229" y="2521598"/>
            <a:ext cx="9059539" cy="4477375"/>
          </a:xfrm>
          <a:prstGeom prst="rect">
            <a:avLst/>
          </a:prstGeom>
        </p:spPr>
      </p:pic>
      <p:pic>
        <p:nvPicPr>
          <p:cNvPr id="37" name="Picture 36">
            <a:extLst>
              <a:ext uri="{FF2B5EF4-FFF2-40B4-BE49-F238E27FC236}">
                <a16:creationId xmlns:a16="http://schemas.microsoft.com/office/drawing/2014/main" id="{6FA1799F-56B6-3A45-EB9D-F8F0B3CF44A7}"/>
              </a:ext>
            </a:extLst>
          </p:cNvPr>
          <p:cNvPicPr>
            <a:picLocks noChangeAspect="1"/>
          </p:cNvPicPr>
          <p:nvPr/>
        </p:nvPicPr>
        <p:blipFill>
          <a:blip r:embed="rId3"/>
          <a:stretch>
            <a:fillRect/>
          </a:stretch>
        </p:blipFill>
        <p:spPr>
          <a:xfrm>
            <a:off x="3615919" y="7162412"/>
            <a:ext cx="10831437" cy="2781688"/>
          </a:xfrm>
          <a:prstGeom prst="rect">
            <a:avLst/>
          </a:prstGeom>
        </p:spPr>
      </p:pic>
    </p:spTree>
    <p:extLst>
      <p:ext uri="{BB962C8B-B14F-4D97-AF65-F5344CB8AC3E}">
        <p14:creationId xmlns:p14="http://schemas.microsoft.com/office/powerpoint/2010/main" val="2405022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a:extLst>
            <a:ext uri="{FF2B5EF4-FFF2-40B4-BE49-F238E27FC236}">
              <a16:creationId xmlns:a16="http://schemas.microsoft.com/office/drawing/2014/main" id="{71CA429D-30D4-C0B5-8BCB-DE679E7E7FB5}"/>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9FEEDFCD-3013-53EB-B65B-C032403E59B5}"/>
              </a:ext>
            </a:extLst>
          </p:cNvPr>
          <p:cNvSpPr txBox="1"/>
          <p:nvPr/>
        </p:nvSpPr>
        <p:spPr>
          <a:xfrm>
            <a:off x="3712371" y="800100"/>
            <a:ext cx="10863257" cy="1114425"/>
          </a:xfrm>
          <a:prstGeom prst="rect">
            <a:avLst/>
          </a:prstGeom>
        </p:spPr>
        <p:txBody>
          <a:bodyPr lIns="0" tIns="0" rIns="0" bIns="0" rtlCol="0" anchor="t">
            <a:spAutoFit/>
          </a:bodyPr>
          <a:lstStyle/>
          <a:p>
            <a:pPr marL="0" lvl="0" indent="0" algn="ctr">
              <a:lnSpc>
                <a:spcPts val="8790"/>
              </a:lnSpc>
              <a:spcBef>
                <a:spcPct val="0"/>
              </a:spcBef>
            </a:pPr>
            <a:r>
              <a:rPr lang="en-US" sz="7325" b="1" dirty="0" err="1">
                <a:solidFill>
                  <a:srgbClr val="FFFFFF"/>
                </a:solidFill>
                <a:latin typeface="Lato Bold"/>
                <a:ea typeface="Lato Bold"/>
                <a:cs typeface="Lato Bold"/>
                <a:sym typeface="Lato Bold"/>
              </a:rPr>
              <a:t>Chuẩn</a:t>
            </a:r>
            <a:r>
              <a:rPr lang="en-US" sz="7325" b="1" dirty="0">
                <a:solidFill>
                  <a:srgbClr val="FFFFFF"/>
                </a:solidFill>
                <a:latin typeface="Lato Bold"/>
                <a:ea typeface="Lato Bold"/>
                <a:cs typeface="Lato Bold"/>
                <a:sym typeface="Lato Bold"/>
              </a:rPr>
              <a:t> </a:t>
            </a:r>
            <a:r>
              <a:rPr lang="en-US" sz="7325" b="1" dirty="0" err="1">
                <a:solidFill>
                  <a:srgbClr val="FFFFFF"/>
                </a:solidFill>
                <a:latin typeface="Lato Bold"/>
                <a:ea typeface="Lato Bold"/>
                <a:cs typeface="Lato Bold"/>
                <a:sym typeface="Lato Bold"/>
              </a:rPr>
              <a:t>bị</a:t>
            </a:r>
            <a:r>
              <a:rPr lang="en-US" sz="7325" b="1" dirty="0">
                <a:solidFill>
                  <a:srgbClr val="FFFFFF"/>
                </a:solidFill>
                <a:latin typeface="Lato Bold"/>
                <a:ea typeface="Lato Bold"/>
                <a:cs typeface="Lato Bold"/>
                <a:sym typeface="Lato Bold"/>
              </a:rPr>
              <a:t> </a:t>
            </a:r>
            <a:r>
              <a:rPr lang="en-US" sz="7325" b="1" dirty="0" err="1">
                <a:solidFill>
                  <a:srgbClr val="FFFFFF"/>
                </a:solidFill>
                <a:latin typeface="Lato Bold"/>
                <a:ea typeface="Lato Bold"/>
                <a:cs typeface="Lato Bold"/>
                <a:sym typeface="Lato Bold"/>
              </a:rPr>
              <a:t>dữ</a:t>
            </a:r>
            <a:r>
              <a:rPr lang="en-US" sz="7325" b="1" dirty="0">
                <a:solidFill>
                  <a:srgbClr val="FFFFFF"/>
                </a:solidFill>
                <a:latin typeface="Lato Bold"/>
                <a:ea typeface="Lato Bold"/>
                <a:cs typeface="Lato Bold"/>
                <a:sym typeface="Lato Bold"/>
              </a:rPr>
              <a:t> </a:t>
            </a:r>
            <a:r>
              <a:rPr lang="en-US" sz="7325" b="1" dirty="0" err="1">
                <a:solidFill>
                  <a:srgbClr val="FFFFFF"/>
                </a:solidFill>
                <a:latin typeface="Lato Bold"/>
                <a:ea typeface="Lato Bold"/>
                <a:cs typeface="Lato Bold"/>
                <a:sym typeface="Lato Bold"/>
              </a:rPr>
              <a:t>liệu</a:t>
            </a:r>
            <a:endParaRPr lang="en-US" sz="7325" b="1" dirty="0">
              <a:solidFill>
                <a:srgbClr val="FFFFFF"/>
              </a:solidFill>
              <a:latin typeface="Lato Bold"/>
              <a:ea typeface="Lato Bold"/>
              <a:cs typeface="Lato Bold"/>
              <a:sym typeface="Lato Bold"/>
            </a:endParaRPr>
          </a:p>
        </p:txBody>
      </p:sp>
      <p:sp>
        <p:nvSpPr>
          <p:cNvPr id="21" name="TextBox 21">
            <a:extLst>
              <a:ext uri="{FF2B5EF4-FFF2-40B4-BE49-F238E27FC236}">
                <a16:creationId xmlns:a16="http://schemas.microsoft.com/office/drawing/2014/main" id="{9490D9FA-AEF6-0A05-257B-D847D0BC2751}"/>
              </a:ext>
            </a:extLst>
          </p:cNvPr>
          <p:cNvSpPr txBox="1"/>
          <p:nvPr/>
        </p:nvSpPr>
        <p:spPr>
          <a:xfrm>
            <a:off x="6515099" y="1923128"/>
            <a:ext cx="5257800" cy="415755"/>
          </a:xfrm>
          <a:prstGeom prst="rect">
            <a:avLst/>
          </a:prstGeom>
        </p:spPr>
        <p:txBody>
          <a:bodyPr wrap="square" lIns="0" tIns="0" rIns="0" bIns="0" rtlCol="0" anchor="t">
            <a:spAutoFit/>
          </a:bodyPr>
          <a:lstStyle/>
          <a:p>
            <a:pPr algn="l">
              <a:lnSpc>
                <a:spcPts val="3360"/>
              </a:lnSpc>
            </a:pPr>
            <a:r>
              <a:rPr lang="vi-VN" sz="2800" b="1" dirty="0">
                <a:solidFill>
                  <a:srgbClr val="FFFFFF"/>
                </a:solidFill>
                <a:latin typeface="Montserrat Bold"/>
                <a:ea typeface="Montserrat Bold"/>
                <a:cs typeface="Montserrat Bold"/>
                <a:sym typeface="Montserrat Bold"/>
              </a:rPr>
              <a:t>Xử lý dữ liệu mất cân bằng </a:t>
            </a:r>
            <a:endParaRPr lang="en-US" sz="2800" b="1" dirty="0">
              <a:solidFill>
                <a:srgbClr val="FFFFFF"/>
              </a:solidFill>
              <a:latin typeface="Montserrat Bold"/>
              <a:ea typeface="Montserrat Bold"/>
              <a:cs typeface="Montserrat Bold"/>
              <a:sym typeface="Montserrat Bold"/>
            </a:endParaRPr>
          </a:p>
        </p:txBody>
      </p:sp>
      <p:pic>
        <p:nvPicPr>
          <p:cNvPr id="3" name="Picture 2">
            <a:extLst>
              <a:ext uri="{FF2B5EF4-FFF2-40B4-BE49-F238E27FC236}">
                <a16:creationId xmlns:a16="http://schemas.microsoft.com/office/drawing/2014/main" id="{E91F7410-1D2B-54BD-00F0-6C7251965ED0}"/>
              </a:ext>
            </a:extLst>
          </p:cNvPr>
          <p:cNvPicPr>
            <a:picLocks noChangeAspect="1"/>
          </p:cNvPicPr>
          <p:nvPr/>
        </p:nvPicPr>
        <p:blipFill>
          <a:blip r:embed="rId2"/>
          <a:stretch>
            <a:fillRect/>
          </a:stretch>
        </p:blipFill>
        <p:spPr>
          <a:xfrm>
            <a:off x="3962400" y="2552700"/>
            <a:ext cx="10058400" cy="7053532"/>
          </a:xfrm>
          <a:prstGeom prst="rect">
            <a:avLst/>
          </a:prstGeom>
        </p:spPr>
      </p:pic>
    </p:spTree>
    <p:extLst>
      <p:ext uri="{BB962C8B-B14F-4D97-AF65-F5344CB8AC3E}">
        <p14:creationId xmlns:p14="http://schemas.microsoft.com/office/powerpoint/2010/main" val="1311185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a:extLst>
            <a:ext uri="{FF2B5EF4-FFF2-40B4-BE49-F238E27FC236}">
              <a16:creationId xmlns:a16="http://schemas.microsoft.com/office/drawing/2014/main" id="{A562397A-476C-EAF7-BE8F-2E9534B3DA92}"/>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7D55F083-26E0-9F7E-9B6B-F5A5E6DD6ACD}"/>
              </a:ext>
            </a:extLst>
          </p:cNvPr>
          <p:cNvSpPr txBox="1"/>
          <p:nvPr/>
        </p:nvSpPr>
        <p:spPr>
          <a:xfrm>
            <a:off x="3712371" y="1438275"/>
            <a:ext cx="10863257" cy="1114425"/>
          </a:xfrm>
          <a:prstGeom prst="rect">
            <a:avLst/>
          </a:prstGeom>
        </p:spPr>
        <p:txBody>
          <a:bodyPr lIns="0" tIns="0" rIns="0" bIns="0" rtlCol="0" anchor="t">
            <a:spAutoFit/>
          </a:bodyPr>
          <a:lstStyle/>
          <a:p>
            <a:pPr marL="0" lvl="0" indent="0" algn="ctr">
              <a:lnSpc>
                <a:spcPts val="8790"/>
              </a:lnSpc>
              <a:spcBef>
                <a:spcPct val="0"/>
              </a:spcBef>
            </a:pPr>
            <a:r>
              <a:rPr lang="en-US" sz="7325" b="1" dirty="0" err="1">
                <a:solidFill>
                  <a:srgbClr val="FFFFFF"/>
                </a:solidFill>
                <a:latin typeface="Lato Bold"/>
                <a:ea typeface="Lato Bold"/>
                <a:cs typeface="Lato Bold"/>
                <a:sym typeface="Lato Bold"/>
              </a:rPr>
              <a:t>Chuẩn</a:t>
            </a:r>
            <a:r>
              <a:rPr lang="en-US" sz="7325" b="1" dirty="0">
                <a:solidFill>
                  <a:srgbClr val="FFFFFF"/>
                </a:solidFill>
                <a:latin typeface="Lato Bold"/>
                <a:ea typeface="Lato Bold"/>
                <a:cs typeface="Lato Bold"/>
                <a:sym typeface="Lato Bold"/>
              </a:rPr>
              <a:t> </a:t>
            </a:r>
            <a:r>
              <a:rPr lang="en-US" sz="7325" b="1" dirty="0" err="1">
                <a:solidFill>
                  <a:srgbClr val="FFFFFF"/>
                </a:solidFill>
                <a:latin typeface="Lato Bold"/>
                <a:ea typeface="Lato Bold"/>
                <a:cs typeface="Lato Bold"/>
                <a:sym typeface="Lato Bold"/>
              </a:rPr>
              <a:t>bị</a:t>
            </a:r>
            <a:r>
              <a:rPr lang="en-US" sz="7325" b="1" dirty="0">
                <a:solidFill>
                  <a:srgbClr val="FFFFFF"/>
                </a:solidFill>
                <a:latin typeface="Lato Bold"/>
                <a:ea typeface="Lato Bold"/>
                <a:cs typeface="Lato Bold"/>
                <a:sym typeface="Lato Bold"/>
              </a:rPr>
              <a:t> </a:t>
            </a:r>
            <a:r>
              <a:rPr lang="en-US" sz="7325" b="1" dirty="0" err="1">
                <a:solidFill>
                  <a:srgbClr val="FFFFFF"/>
                </a:solidFill>
                <a:latin typeface="Lato Bold"/>
                <a:ea typeface="Lato Bold"/>
                <a:cs typeface="Lato Bold"/>
                <a:sym typeface="Lato Bold"/>
              </a:rPr>
              <a:t>dữ</a:t>
            </a:r>
            <a:r>
              <a:rPr lang="en-US" sz="7325" b="1" dirty="0">
                <a:solidFill>
                  <a:srgbClr val="FFFFFF"/>
                </a:solidFill>
                <a:latin typeface="Lato Bold"/>
                <a:ea typeface="Lato Bold"/>
                <a:cs typeface="Lato Bold"/>
                <a:sym typeface="Lato Bold"/>
              </a:rPr>
              <a:t> </a:t>
            </a:r>
            <a:r>
              <a:rPr lang="en-US" sz="7325" b="1" dirty="0" err="1">
                <a:solidFill>
                  <a:srgbClr val="FFFFFF"/>
                </a:solidFill>
                <a:latin typeface="Lato Bold"/>
                <a:ea typeface="Lato Bold"/>
                <a:cs typeface="Lato Bold"/>
                <a:sym typeface="Lato Bold"/>
              </a:rPr>
              <a:t>liệu</a:t>
            </a:r>
            <a:endParaRPr lang="en-US" sz="7325" b="1" dirty="0">
              <a:solidFill>
                <a:srgbClr val="FFFFFF"/>
              </a:solidFill>
              <a:latin typeface="Lato Bold"/>
              <a:ea typeface="Lato Bold"/>
              <a:cs typeface="Lato Bold"/>
              <a:sym typeface="Lato Bold"/>
            </a:endParaRPr>
          </a:p>
        </p:txBody>
      </p:sp>
      <p:sp>
        <p:nvSpPr>
          <p:cNvPr id="21" name="TextBox 21">
            <a:extLst>
              <a:ext uri="{FF2B5EF4-FFF2-40B4-BE49-F238E27FC236}">
                <a16:creationId xmlns:a16="http://schemas.microsoft.com/office/drawing/2014/main" id="{18BF0B54-9212-1F26-774D-FD4386EC2347}"/>
              </a:ext>
            </a:extLst>
          </p:cNvPr>
          <p:cNvSpPr txBox="1"/>
          <p:nvPr/>
        </p:nvSpPr>
        <p:spPr>
          <a:xfrm>
            <a:off x="5638800" y="2803565"/>
            <a:ext cx="7924800" cy="415755"/>
          </a:xfrm>
          <a:prstGeom prst="rect">
            <a:avLst/>
          </a:prstGeom>
        </p:spPr>
        <p:txBody>
          <a:bodyPr wrap="square" lIns="0" tIns="0" rIns="0" bIns="0" rtlCol="0" anchor="t">
            <a:spAutoFit/>
          </a:bodyPr>
          <a:lstStyle/>
          <a:p>
            <a:pPr algn="l">
              <a:lnSpc>
                <a:spcPts val="3360"/>
              </a:lnSpc>
            </a:pPr>
            <a:r>
              <a:rPr lang="vi-VN" sz="2800" b="1" dirty="0">
                <a:solidFill>
                  <a:srgbClr val="FFFFFF"/>
                </a:solidFill>
                <a:latin typeface="Montserrat Bold"/>
                <a:ea typeface="Montserrat Bold"/>
                <a:cs typeface="Montserrat Bold"/>
                <a:sym typeface="Montserrat Bold"/>
              </a:rPr>
              <a:t>Phân chia tập huấn luyện/tập kiểm tra</a:t>
            </a:r>
            <a:endParaRPr lang="en-US" sz="2800" b="1" dirty="0">
              <a:solidFill>
                <a:srgbClr val="FFFFFF"/>
              </a:solidFill>
              <a:latin typeface="Montserrat Bold"/>
              <a:ea typeface="Montserrat Bold"/>
              <a:cs typeface="Montserrat Bold"/>
              <a:sym typeface="Montserrat Bold"/>
            </a:endParaRPr>
          </a:p>
        </p:txBody>
      </p:sp>
      <p:pic>
        <p:nvPicPr>
          <p:cNvPr id="4" name="Picture 3">
            <a:extLst>
              <a:ext uri="{FF2B5EF4-FFF2-40B4-BE49-F238E27FC236}">
                <a16:creationId xmlns:a16="http://schemas.microsoft.com/office/drawing/2014/main" id="{F28424BB-39FF-1CFD-A47E-6BFE6D8C5E49}"/>
              </a:ext>
            </a:extLst>
          </p:cNvPr>
          <p:cNvPicPr>
            <a:picLocks noChangeAspect="1"/>
          </p:cNvPicPr>
          <p:nvPr/>
        </p:nvPicPr>
        <p:blipFill>
          <a:blip r:embed="rId2"/>
          <a:stretch>
            <a:fillRect/>
          </a:stretch>
        </p:blipFill>
        <p:spPr>
          <a:xfrm>
            <a:off x="2628900" y="4363148"/>
            <a:ext cx="13030200" cy="2087414"/>
          </a:xfrm>
          <a:prstGeom prst="rect">
            <a:avLst/>
          </a:prstGeom>
        </p:spPr>
      </p:pic>
    </p:spTree>
    <p:extLst>
      <p:ext uri="{BB962C8B-B14F-4D97-AF65-F5344CB8AC3E}">
        <p14:creationId xmlns:p14="http://schemas.microsoft.com/office/powerpoint/2010/main" val="950880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AutoShape 2"/>
          <p:cNvSpPr/>
          <p:nvPr/>
        </p:nvSpPr>
        <p:spPr>
          <a:xfrm>
            <a:off x="-150019" y="-146598"/>
            <a:ext cx="9729788" cy="10587038"/>
          </a:xfrm>
          <a:prstGeom prst="rect">
            <a:avLst/>
          </a:prstGeom>
          <a:solidFill>
            <a:srgbClr val="8E8E8E"/>
          </a:solidFill>
        </p:spPr>
        <p:txBody>
          <a:bodyPr/>
          <a:lstStyle/>
          <a:p>
            <a:endParaRPr lang="vi-VN"/>
          </a:p>
        </p:txBody>
      </p:sp>
      <p:sp>
        <p:nvSpPr>
          <p:cNvPr id="3" name="AutoShape 3"/>
          <p:cNvSpPr/>
          <p:nvPr/>
        </p:nvSpPr>
        <p:spPr>
          <a:xfrm>
            <a:off x="10542015" y="2347676"/>
            <a:ext cx="7067700" cy="0"/>
          </a:xfrm>
          <a:prstGeom prst="line">
            <a:avLst/>
          </a:prstGeom>
          <a:ln w="9525" cap="flat">
            <a:solidFill>
              <a:srgbClr val="FFFFFF"/>
            </a:solidFill>
            <a:prstDash val="solid"/>
            <a:headEnd type="none" w="sm" len="sm"/>
            <a:tailEnd type="none" w="sm" len="sm"/>
          </a:ln>
        </p:spPr>
        <p:txBody>
          <a:bodyPr/>
          <a:lstStyle/>
          <a:p>
            <a:endParaRPr lang="vi-VN"/>
          </a:p>
        </p:txBody>
      </p:sp>
      <p:graphicFrame>
        <p:nvGraphicFramePr>
          <p:cNvPr id="4" name="Table 4"/>
          <p:cNvGraphicFramePr>
            <a:graphicFrameLocks noGrp="1"/>
          </p:cNvGraphicFramePr>
          <p:nvPr/>
        </p:nvGraphicFramePr>
        <p:xfrm>
          <a:off x="992319" y="2995974"/>
          <a:ext cx="7666165" cy="4950840"/>
        </p:xfrm>
        <a:graphic>
          <a:graphicData uri="http://schemas.openxmlformats.org/drawingml/2006/table">
            <a:tbl>
              <a:tblPr/>
              <a:tblGrid>
                <a:gridCol w="1814705">
                  <a:extLst>
                    <a:ext uri="{9D8B030D-6E8A-4147-A177-3AD203B41FA5}">
                      <a16:colId xmlns:a16="http://schemas.microsoft.com/office/drawing/2014/main" val="20000"/>
                    </a:ext>
                  </a:extLst>
                </a:gridCol>
                <a:gridCol w="1462865">
                  <a:extLst>
                    <a:ext uri="{9D8B030D-6E8A-4147-A177-3AD203B41FA5}">
                      <a16:colId xmlns:a16="http://schemas.microsoft.com/office/drawing/2014/main" val="20001"/>
                    </a:ext>
                  </a:extLst>
                </a:gridCol>
                <a:gridCol w="1462865">
                  <a:extLst>
                    <a:ext uri="{9D8B030D-6E8A-4147-A177-3AD203B41FA5}">
                      <a16:colId xmlns:a16="http://schemas.microsoft.com/office/drawing/2014/main" val="20002"/>
                    </a:ext>
                  </a:extLst>
                </a:gridCol>
                <a:gridCol w="1462865">
                  <a:extLst>
                    <a:ext uri="{9D8B030D-6E8A-4147-A177-3AD203B41FA5}">
                      <a16:colId xmlns:a16="http://schemas.microsoft.com/office/drawing/2014/main" val="20003"/>
                    </a:ext>
                  </a:extLst>
                </a:gridCol>
                <a:gridCol w="1462865">
                  <a:extLst>
                    <a:ext uri="{9D8B030D-6E8A-4147-A177-3AD203B41FA5}">
                      <a16:colId xmlns:a16="http://schemas.microsoft.com/office/drawing/2014/main" val="20004"/>
                    </a:ext>
                  </a:extLst>
                </a:gridCol>
              </a:tblGrid>
              <a:tr h="1126124">
                <a:tc>
                  <a:txBody>
                    <a:bodyPr/>
                    <a:lstStyle/>
                    <a:p>
                      <a:pPr algn="l">
                        <a:lnSpc>
                          <a:spcPts val="2023"/>
                        </a:lnSpc>
                        <a:defRPr/>
                      </a:pPr>
                      <a:endParaRPr lang="en-US" sz="1100"/>
                    </a:p>
                    <a:p>
                      <a:pPr algn="l">
                        <a:lnSpc>
                          <a:spcPts val="2023"/>
                        </a:lnSpc>
                      </a:pPr>
                      <a:r>
                        <a:rPr lang="en-US" sz="2199" b="1">
                          <a:solidFill>
                            <a:srgbClr val="7ED957"/>
                          </a:solidFill>
                          <a:latin typeface="Montserrat Bold"/>
                          <a:ea typeface="Montserrat Bold"/>
                          <a:cs typeface="Montserrat Bold"/>
                          <a:sym typeface="Montserrat Bold"/>
                        </a:rPr>
                        <a:t>   </a:t>
                      </a:r>
                    </a:p>
                    <a:p>
                      <a:pPr algn="l">
                        <a:lnSpc>
                          <a:spcPts val="2023"/>
                        </a:lnSpc>
                      </a:pPr>
                      <a:r>
                        <a:rPr lang="en-US" sz="2199" b="1">
                          <a:solidFill>
                            <a:srgbClr val="7ED957"/>
                          </a:solidFill>
                          <a:latin typeface="Montserrat Bold"/>
                          <a:ea typeface="Montserrat Bold"/>
                          <a:cs typeface="Montserrat Bold"/>
                          <a:sym typeface="Montserrat Bold"/>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299"/>
                        </a:lnSpc>
                        <a:defRPr/>
                      </a:pPr>
                      <a:endParaRPr lang="en-US" sz="1100"/>
                    </a:p>
                    <a:p>
                      <a:pPr algn="l">
                        <a:lnSpc>
                          <a:spcPts val="2299"/>
                        </a:lnSpc>
                      </a:pPr>
                      <a:r>
                        <a:rPr lang="en-US" sz="2499" b="1">
                          <a:solidFill>
                            <a:srgbClr val="FFFFFF"/>
                          </a:solidFill>
                          <a:latin typeface="Montserrat Bold"/>
                          <a:ea typeface="Montserrat Bold"/>
                          <a:cs typeface="Montserrat Bold"/>
                          <a:sym typeface="Montserrat Bold"/>
                        </a:rPr>
                        <a:t>  KNN</a:t>
                      </a:r>
                    </a:p>
                    <a:p>
                      <a:pPr algn="l">
                        <a:lnSpc>
                          <a:spcPts val="2299"/>
                        </a:lnSpc>
                      </a:pPr>
                      <a:r>
                        <a:rPr lang="en-US" sz="2499" b="1">
                          <a:solidFill>
                            <a:srgbClr val="FFFFFF"/>
                          </a:solidFill>
                          <a:latin typeface="Montserrat Bold"/>
                          <a:ea typeface="Montserrat Bold"/>
                          <a:cs typeface="Montserrat Bold"/>
                          <a:sym typeface="Montserrat Bold"/>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299"/>
                        </a:lnSpc>
                        <a:defRPr/>
                      </a:pPr>
                      <a:endParaRPr lang="en-US" sz="1100"/>
                    </a:p>
                    <a:p>
                      <a:pPr algn="l">
                        <a:lnSpc>
                          <a:spcPts val="2299"/>
                        </a:lnSpc>
                      </a:pPr>
                      <a:r>
                        <a:rPr lang="en-US" sz="2499" b="1">
                          <a:solidFill>
                            <a:srgbClr val="FFFFFF"/>
                          </a:solidFill>
                          <a:latin typeface="Montserrat Bold"/>
                          <a:ea typeface="Montserrat Bold"/>
                          <a:cs typeface="Montserrat Bold"/>
                          <a:sym typeface="Montserrat Bold"/>
                        </a:rPr>
                        <a:t>  DT</a:t>
                      </a:r>
                    </a:p>
                    <a:p>
                      <a:pPr algn="l">
                        <a:lnSpc>
                          <a:spcPts val="2299"/>
                        </a:lnSpc>
                      </a:pPr>
                      <a:r>
                        <a:rPr lang="en-US" sz="2499" b="1">
                          <a:solidFill>
                            <a:srgbClr val="FFFFFF"/>
                          </a:solidFill>
                          <a:latin typeface="Montserrat Bold"/>
                          <a:ea typeface="Montserrat Bold"/>
                          <a:cs typeface="Montserrat Bold"/>
                          <a:sym typeface="Montserrat Bold"/>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299"/>
                        </a:lnSpc>
                        <a:defRPr/>
                      </a:pPr>
                      <a:endParaRPr lang="en-US" sz="1100"/>
                    </a:p>
                    <a:p>
                      <a:pPr algn="l">
                        <a:lnSpc>
                          <a:spcPts val="2299"/>
                        </a:lnSpc>
                      </a:pPr>
                      <a:r>
                        <a:rPr lang="en-US" sz="2499" b="1">
                          <a:solidFill>
                            <a:srgbClr val="FFFFFF"/>
                          </a:solidFill>
                          <a:latin typeface="Montserrat Bold"/>
                          <a:ea typeface="Montserrat Bold"/>
                          <a:cs typeface="Montserrat Bold"/>
                          <a:sym typeface="Montserrat Bold"/>
                        </a:rPr>
                        <a:t>  SVM</a:t>
                      </a:r>
                    </a:p>
                    <a:p>
                      <a:pPr algn="l">
                        <a:lnSpc>
                          <a:spcPts val="2299"/>
                        </a:lnSpc>
                      </a:pPr>
                      <a:r>
                        <a:rPr lang="en-US" sz="2499" b="1">
                          <a:solidFill>
                            <a:srgbClr val="FFFFFF"/>
                          </a:solidFill>
                          <a:latin typeface="Montserrat Bold"/>
                          <a:ea typeface="Montserrat Bold"/>
                          <a:cs typeface="Montserrat Bold"/>
                          <a:sym typeface="Montserrat Bold"/>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299"/>
                        </a:lnSpc>
                        <a:defRPr/>
                      </a:pPr>
                      <a:endParaRPr lang="en-US" sz="1100"/>
                    </a:p>
                    <a:p>
                      <a:pPr algn="l">
                        <a:lnSpc>
                          <a:spcPts val="2299"/>
                        </a:lnSpc>
                      </a:pPr>
                      <a:r>
                        <a:rPr lang="en-US" sz="2499" b="1">
                          <a:solidFill>
                            <a:srgbClr val="FFFFFF"/>
                          </a:solidFill>
                          <a:latin typeface="Montserrat Bold"/>
                          <a:ea typeface="Montserrat Bold"/>
                          <a:cs typeface="Montserrat Bold"/>
                          <a:sym typeface="Montserrat Bold"/>
                        </a:rPr>
                        <a:t>  NB</a:t>
                      </a:r>
                    </a:p>
                    <a:p>
                      <a:pPr algn="l">
                        <a:lnSpc>
                          <a:spcPts val="2299"/>
                        </a:lnSpc>
                      </a:pPr>
                      <a:r>
                        <a:rPr lang="en-US" sz="2499" b="1">
                          <a:solidFill>
                            <a:srgbClr val="FFFFFF"/>
                          </a:solidFill>
                          <a:latin typeface="Montserrat Bold"/>
                          <a:ea typeface="Montserrat Bold"/>
                          <a:cs typeface="Montserrat Bold"/>
                          <a:sym typeface="Montserrat Bold"/>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956179">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Accuracy</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0.9021</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b="1">
                          <a:solidFill>
                            <a:srgbClr val="FFFFFF"/>
                          </a:solidFill>
                          <a:latin typeface="Montserrat Bold"/>
                          <a:ea typeface="Montserrat Bold"/>
                          <a:cs typeface="Montserrat Bold"/>
                          <a:sym typeface="Montserrat Bold"/>
                        </a:rPr>
                        <a:t>  0.9218</a:t>
                      </a:r>
                    </a:p>
                    <a:p>
                      <a:pPr algn="l">
                        <a:lnSpc>
                          <a:spcPts val="2023"/>
                        </a:lnSpc>
                      </a:pPr>
                      <a:r>
                        <a:rPr lang="en-US" sz="2199" b="1">
                          <a:solidFill>
                            <a:srgbClr val="FFFFFF"/>
                          </a:solidFill>
                          <a:latin typeface="Montserrat Bold"/>
                          <a:ea typeface="Montserrat Bold"/>
                          <a:cs typeface="Montserrat Bold"/>
                          <a:sym typeface="Montserrat Bold"/>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0.7985</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0.7483</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1"/>
                  </a:ext>
                </a:extLst>
              </a:tr>
              <a:tr h="956179">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Recall</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b="1">
                          <a:solidFill>
                            <a:srgbClr val="FFFFFF"/>
                          </a:solidFill>
                          <a:latin typeface="Montserrat Bold"/>
                          <a:ea typeface="Montserrat Bold"/>
                          <a:cs typeface="Montserrat Bold"/>
                          <a:sym typeface="Montserrat Bold"/>
                        </a:rPr>
                        <a:t>  0.9696</a:t>
                      </a:r>
                    </a:p>
                    <a:p>
                      <a:pPr algn="l">
                        <a:lnSpc>
                          <a:spcPts val="2023"/>
                        </a:lnSpc>
                      </a:pPr>
                      <a:r>
                        <a:rPr lang="en-US" sz="2199" b="1">
                          <a:solidFill>
                            <a:srgbClr val="FFFFFF"/>
                          </a:solidFill>
                          <a:latin typeface="Montserrat Bold"/>
                          <a:ea typeface="Montserrat Bold"/>
                          <a:cs typeface="Montserrat Bold"/>
                          <a:sym typeface="Montserrat Bold"/>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0.9216</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0.7403</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0.8785</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2"/>
                  </a:ext>
                </a:extLst>
              </a:tr>
              <a:tr h="956179">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Precision</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0.8559</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b="1">
                          <a:solidFill>
                            <a:srgbClr val="FFFFFF"/>
                          </a:solidFill>
                          <a:latin typeface="Montserrat Bold"/>
                          <a:ea typeface="Montserrat Bold"/>
                          <a:cs typeface="Montserrat Bold"/>
                          <a:sym typeface="Montserrat Bold"/>
                        </a:rPr>
                        <a:t>  0.9234</a:t>
                      </a:r>
                    </a:p>
                    <a:p>
                      <a:pPr algn="l">
                        <a:lnSpc>
                          <a:spcPts val="2023"/>
                        </a:lnSpc>
                      </a:pPr>
                      <a:r>
                        <a:rPr lang="en-US" sz="2199" b="1">
                          <a:solidFill>
                            <a:srgbClr val="FFFFFF"/>
                          </a:solidFill>
                          <a:latin typeface="Montserrat Bold"/>
                          <a:ea typeface="Montserrat Bold"/>
                          <a:cs typeface="Montserrat Bold"/>
                          <a:sym typeface="Montserrat Bold"/>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0.8418</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0.7000</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3"/>
                  </a:ext>
                </a:extLst>
              </a:tr>
              <a:tr h="956179">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F1-score</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0.9092</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b="1">
                          <a:solidFill>
                            <a:srgbClr val="FFFFFF"/>
                          </a:solidFill>
                          <a:latin typeface="Montserrat Bold"/>
                          <a:ea typeface="Montserrat Bold"/>
                          <a:cs typeface="Montserrat Bold"/>
                          <a:sym typeface="Montserrat Bold"/>
                        </a:rPr>
                        <a:t>  0.9225</a:t>
                      </a:r>
                    </a:p>
                    <a:p>
                      <a:pPr algn="l">
                        <a:lnSpc>
                          <a:spcPts val="2023"/>
                        </a:lnSpc>
                      </a:pPr>
                      <a:r>
                        <a:rPr lang="en-US" sz="2199" b="1">
                          <a:solidFill>
                            <a:srgbClr val="FFFFFF"/>
                          </a:solidFill>
                          <a:latin typeface="Montserrat Bold"/>
                          <a:ea typeface="Montserrat Bold"/>
                          <a:cs typeface="Montserrat Bold"/>
                          <a:sym typeface="Montserrat Bold"/>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a:p>
                    <a:p>
                      <a:pPr algn="l">
                        <a:lnSpc>
                          <a:spcPts val="2023"/>
                        </a:lnSpc>
                      </a:pPr>
                      <a:r>
                        <a:rPr lang="en-US" sz="2199">
                          <a:solidFill>
                            <a:srgbClr val="FFFFFF"/>
                          </a:solidFill>
                          <a:latin typeface="Montserrat"/>
                          <a:ea typeface="Montserrat"/>
                          <a:cs typeface="Montserrat"/>
                          <a:sym typeface="Montserrat"/>
                        </a:rPr>
                        <a:t>  0.7879</a:t>
                      </a:r>
                    </a:p>
                    <a:p>
                      <a:pPr algn="l">
                        <a:lnSpc>
                          <a:spcPts val="2023"/>
                        </a:lnSpc>
                      </a:pPr>
                      <a:r>
                        <a:rPr lang="en-US" sz="2199">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l">
                        <a:lnSpc>
                          <a:spcPts val="2023"/>
                        </a:lnSpc>
                        <a:defRPr/>
                      </a:pPr>
                      <a:endParaRPr lang="en-US" sz="1100" dirty="0"/>
                    </a:p>
                    <a:p>
                      <a:pPr algn="l">
                        <a:lnSpc>
                          <a:spcPts val="2023"/>
                        </a:lnSpc>
                      </a:pPr>
                      <a:r>
                        <a:rPr lang="en-US" sz="2199" dirty="0">
                          <a:solidFill>
                            <a:srgbClr val="FFFFFF"/>
                          </a:solidFill>
                          <a:latin typeface="Montserrat"/>
                          <a:ea typeface="Montserrat"/>
                          <a:cs typeface="Montserrat"/>
                          <a:sym typeface="Montserrat"/>
                        </a:rPr>
                        <a:t>  0.7791</a:t>
                      </a:r>
                    </a:p>
                    <a:p>
                      <a:pPr algn="l">
                        <a:lnSpc>
                          <a:spcPts val="2023"/>
                        </a:lnSpc>
                      </a:pPr>
                      <a:r>
                        <a:rPr lang="en-US" sz="2199" dirty="0">
                          <a:solidFill>
                            <a:srgbClr val="FFFFFF"/>
                          </a:solidFill>
                          <a:latin typeface="Montserrat"/>
                          <a:ea typeface="Montserrat"/>
                          <a:cs typeface="Montserrat"/>
                          <a:sym typeface="Montserrat"/>
                        </a:rPr>
                        <a:t>  </a:t>
                      </a:r>
                    </a:p>
                  </a:txBody>
                  <a:tcPr marL="0" marR="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4"/>
                  </a:ext>
                </a:extLst>
              </a:tr>
            </a:tbl>
          </a:graphicData>
        </a:graphic>
      </p:graphicFrame>
      <p:sp>
        <p:nvSpPr>
          <p:cNvPr id="5" name="TextBox 5"/>
          <p:cNvSpPr txBox="1"/>
          <p:nvPr/>
        </p:nvSpPr>
        <p:spPr>
          <a:xfrm>
            <a:off x="10542015" y="2524607"/>
            <a:ext cx="6854653" cy="409575"/>
          </a:xfrm>
          <a:prstGeom prst="rect">
            <a:avLst/>
          </a:prstGeom>
        </p:spPr>
        <p:txBody>
          <a:bodyPr lIns="0" tIns="0" rIns="0" bIns="0" rtlCol="0" anchor="t">
            <a:spAutoFit/>
          </a:bodyPr>
          <a:lstStyle/>
          <a:p>
            <a:pPr algn="l">
              <a:lnSpc>
                <a:spcPts val="3240"/>
              </a:lnSpc>
            </a:pPr>
            <a:r>
              <a:rPr lang="en-US" sz="2700" b="1" dirty="0" err="1">
                <a:solidFill>
                  <a:srgbClr val="FFFFFF"/>
                </a:solidFill>
                <a:latin typeface="Montserrat Bold"/>
                <a:ea typeface="Montserrat Bold"/>
                <a:cs typeface="Montserrat Bold"/>
                <a:sym typeface="Montserrat Bold"/>
              </a:rPr>
              <a:t>Bảng</a:t>
            </a:r>
            <a:r>
              <a:rPr lang="en-US" sz="2700" b="1" dirty="0">
                <a:solidFill>
                  <a:srgbClr val="FFFFFF"/>
                </a:solidFill>
                <a:latin typeface="Montserrat Bold"/>
                <a:ea typeface="Montserrat Bold"/>
                <a:cs typeface="Montserrat Bold"/>
                <a:sym typeface="Montserrat Bold"/>
              </a:rPr>
              <a:t> </a:t>
            </a:r>
            <a:r>
              <a:rPr lang="en-US" sz="2700" b="1" dirty="0" err="1">
                <a:solidFill>
                  <a:srgbClr val="FFFFFF"/>
                </a:solidFill>
                <a:latin typeface="Montserrat Bold"/>
                <a:ea typeface="Montserrat Bold"/>
                <a:cs typeface="Montserrat Bold"/>
                <a:sym typeface="Montserrat Bold"/>
              </a:rPr>
              <a:t>đánh</a:t>
            </a:r>
            <a:r>
              <a:rPr lang="en-US" sz="2700" b="1" dirty="0">
                <a:solidFill>
                  <a:srgbClr val="FFFFFF"/>
                </a:solidFill>
                <a:latin typeface="Montserrat Bold"/>
                <a:ea typeface="Montserrat Bold"/>
                <a:cs typeface="Montserrat Bold"/>
                <a:sym typeface="Montserrat Bold"/>
              </a:rPr>
              <a:t> </a:t>
            </a:r>
            <a:r>
              <a:rPr lang="en-US" sz="2700" b="1" dirty="0" err="1">
                <a:solidFill>
                  <a:srgbClr val="FFFFFF"/>
                </a:solidFill>
                <a:latin typeface="Montserrat Bold"/>
                <a:ea typeface="Montserrat Bold"/>
                <a:cs typeface="Montserrat Bold"/>
                <a:sym typeface="Montserrat Bold"/>
              </a:rPr>
              <a:t>giá</a:t>
            </a:r>
            <a:r>
              <a:rPr lang="en-US" sz="2700" b="1" dirty="0">
                <a:solidFill>
                  <a:srgbClr val="FFFFFF"/>
                </a:solidFill>
                <a:latin typeface="Montserrat Bold"/>
                <a:ea typeface="Montserrat Bold"/>
                <a:cs typeface="Montserrat Bold"/>
                <a:sym typeface="Montserrat Bold"/>
              </a:rPr>
              <a:t> </a:t>
            </a:r>
            <a:r>
              <a:rPr lang="en-US" sz="2700" b="1" dirty="0" err="1">
                <a:solidFill>
                  <a:srgbClr val="FFFFFF"/>
                </a:solidFill>
                <a:latin typeface="Montserrat Bold"/>
                <a:ea typeface="Montserrat Bold"/>
                <a:cs typeface="Montserrat Bold"/>
                <a:sym typeface="Montserrat Bold"/>
              </a:rPr>
              <a:t>hiệu</a:t>
            </a:r>
            <a:r>
              <a:rPr lang="en-US" sz="2700" b="1" dirty="0">
                <a:solidFill>
                  <a:srgbClr val="FFFFFF"/>
                </a:solidFill>
                <a:latin typeface="Montserrat Bold"/>
                <a:ea typeface="Montserrat Bold"/>
                <a:cs typeface="Montserrat Bold"/>
                <a:sym typeface="Montserrat Bold"/>
              </a:rPr>
              <a:t> </a:t>
            </a:r>
            <a:r>
              <a:rPr lang="en-US" sz="2700" b="1" dirty="0" err="1">
                <a:solidFill>
                  <a:srgbClr val="FFFFFF"/>
                </a:solidFill>
                <a:latin typeface="Montserrat Bold"/>
                <a:ea typeface="Montserrat Bold"/>
                <a:cs typeface="Montserrat Bold"/>
                <a:sym typeface="Montserrat Bold"/>
              </a:rPr>
              <a:t>suất</a:t>
            </a:r>
            <a:r>
              <a:rPr lang="en-US" sz="2700" b="1" dirty="0">
                <a:solidFill>
                  <a:srgbClr val="FFFFFF"/>
                </a:solidFill>
                <a:latin typeface="Montserrat Bold"/>
                <a:ea typeface="Montserrat Bold"/>
                <a:cs typeface="Montserrat Bold"/>
                <a:sym typeface="Montserrat Bold"/>
              </a:rPr>
              <a:t> </a:t>
            </a:r>
            <a:r>
              <a:rPr lang="en-US" sz="2700" b="1" dirty="0" err="1">
                <a:solidFill>
                  <a:srgbClr val="FFFFFF"/>
                </a:solidFill>
                <a:latin typeface="Montserrat Bold"/>
                <a:ea typeface="Montserrat Bold"/>
                <a:cs typeface="Montserrat Bold"/>
                <a:sym typeface="Montserrat Bold"/>
              </a:rPr>
              <a:t>cho</a:t>
            </a:r>
            <a:r>
              <a:rPr lang="en-US" sz="2700" b="1" dirty="0">
                <a:solidFill>
                  <a:srgbClr val="FFFFFF"/>
                </a:solidFill>
                <a:latin typeface="Montserrat Bold"/>
                <a:ea typeface="Montserrat Bold"/>
                <a:cs typeface="Montserrat Bold"/>
                <a:sym typeface="Montserrat Bold"/>
              </a:rPr>
              <a:t> </a:t>
            </a:r>
            <a:r>
              <a:rPr lang="en-US" sz="2700" b="1" dirty="0" err="1">
                <a:solidFill>
                  <a:srgbClr val="FFFFFF"/>
                </a:solidFill>
                <a:latin typeface="Montserrat Bold"/>
                <a:ea typeface="Montserrat Bold"/>
                <a:cs typeface="Montserrat Bold"/>
                <a:sym typeface="Montserrat Bold"/>
              </a:rPr>
              <a:t>thấy</a:t>
            </a:r>
            <a:r>
              <a:rPr lang="en-US" sz="2700" b="1" dirty="0">
                <a:solidFill>
                  <a:srgbClr val="FFFFFF"/>
                </a:solidFill>
                <a:latin typeface="Montserrat Bold"/>
                <a:ea typeface="Montserrat Bold"/>
                <a:cs typeface="Montserrat Bold"/>
                <a:sym typeface="Montserrat Bold"/>
              </a:rPr>
              <a:t>: </a:t>
            </a:r>
          </a:p>
        </p:txBody>
      </p:sp>
      <p:sp>
        <p:nvSpPr>
          <p:cNvPr id="6" name="TextBox 6"/>
          <p:cNvSpPr txBox="1"/>
          <p:nvPr/>
        </p:nvSpPr>
        <p:spPr>
          <a:xfrm>
            <a:off x="1000545" y="1429723"/>
            <a:ext cx="7576952" cy="801489"/>
          </a:xfrm>
          <a:prstGeom prst="rect">
            <a:avLst/>
          </a:prstGeom>
        </p:spPr>
        <p:txBody>
          <a:bodyPr lIns="0" tIns="0" rIns="0" bIns="0" rtlCol="0" anchor="t">
            <a:spAutoFit/>
          </a:bodyPr>
          <a:lstStyle/>
          <a:p>
            <a:pPr marL="0" lvl="0" indent="0" algn="l">
              <a:lnSpc>
                <a:spcPts val="6385"/>
              </a:lnSpc>
              <a:spcBef>
                <a:spcPct val="0"/>
              </a:spcBef>
            </a:pPr>
            <a:r>
              <a:rPr lang="en-US" sz="5321" b="1" dirty="0" err="1">
                <a:solidFill>
                  <a:schemeClr val="bg1"/>
                </a:solidFill>
                <a:latin typeface="Montserrat Bold"/>
                <a:ea typeface="Montserrat Bold"/>
                <a:cs typeface="Montserrat Bold"/>
                <a:sym typeface="Montserrat Bold"/>
              </a:rPr>
              <a:t>Kết</a:t>
            </a:r>
            <a:r>
              <a:rPr lang="en-US" sz="5321" b="1" dirty="0">
                <a:solidFill>
                  <a:schemeClr val="bg1"/>
                </a:solidFill>
                <a:latin typeface="Montserrat Bold"/>
                <a:ea typeface="Montserrat Bold"/>
                <a:cs typeface="Montserrat Bold"/>
                <a:sym typeface="Montserrat Bold"/>
              </a:rPr>
              <a:t> </a:t>
            </a:r>
            <a:r>
              <a:rPr lang="en-US" sz="5321" b="1" dirty="0" err="1">
                <a:solidFill>
                  <a:schemeClr val="bg1"/>
                </a:solidFill>
                <a:latin typeface="Montserrat Bold"/>
                <a:ea typeface="Montserrat Bold"/>
                <a:cs typeface="Montserrat Bold"/>
                <a:sym typeface="Montserrat Bold"/>
              </a:rPr>
              <a:t>quả</a:t>
            </a:r>
            <a:r>
              <a:rPr lang="en-US" sz="5321" b="1" dirty="0">
                <a:solidFill>
                  <a:schemeClr val="bg1"/>
                </a:solidFill>
                <a:latin typeface="Montserrat Bold"/>
                <a:ea typeface="Montserrat Bold"/>
                <a:cs typeface="Montserrat Bold"/>
                <a:sym typeface="Montserrat Bold"/>
              </a:rPr>
              <a:t> </a:t>
            </a:r>
            <a:r>
              <a:rPr lang="en-US" sz="5321" b="1" dirty="0" err="1">
                <a:solidFill>
                  <a:schemeClr val="bg1"/>
                </a:solidFill>
                <a:latin typeface="Montserrat Bold"/>
                <a:ea typeface="Montserrat Bold"/>
                <a:cs typeface="Montserrat Bold"/>
                <a:sym typeface="Montserrat Bold"/>
              </a:rPr>
              <a:t>thực</a:t>
            </a:r>
            <a:r>
              <a:rPr lang="en-US" sz="5321" b="1" dirty="0">
                <a:solidFill>
                  <a:schemeClr val="bg1"/>
                </a:solidFill>
                <a:latin typeface="Montserrat Bold"/>
                <a:ea typeface="Montserrat Bold"/>
                <a:cs typeface="Montserrat Bold"/>
                <a:sym typeface="Montserrat Bold"/>
              </a:rPr>
              <a:t> </a:t>
            </a:r>
            <a:r>
              <a:rPr lang="en-US" sz="5321" b="1" dirty="0" err="1">
                <a:solidFill>
                  <a:schemeClr val="bg1"/>
                </a:solidFill>
                <a:latin typeface="Montserrat Bold"/>
                <a:ea typeface="Montserrat Bold"/>
                <a:cs typeface="Montserrat Bold"/>
                <a:sym typeface="Montserrat Bold"/>
              </a:rPr>
              <a:t>nghiệm</a:t>
            </a:r>
            <a:endParaRPr lang="en-US" sz="5321" b="1" dirty="0">
              <a:solidFill>
                <a:schemeClr val="bg1"/>
              </a:solidFill>
              <a:latin typeface="Montserrat Bold"/>
              <a:ea typeface="Montserrat Bold"/>
              <a:cs typeface="Montserrat Bold"/>
              <a:sym typeface="Montserrat Bold"/>
            </a:endParaRPr>
          </a:p>
        </p:txBody>
      </p:sp>
      <p:sp>
        <p:nvSpPr>
          <p:cNvPr id="7" name="TextBox 7"/>
          <p:cNvSpPr txBox="1"/>
          <p:nvPr/>
        </p:nvSpPr>
        <p:spPr>
          <a:xfrm>
            <a:off x="10267331" y="4757020"/>
            <a:ext cx="7270219" cy="714375"/>
          </a:xfrm>
          <a:prstGeom prst="rect">
            <a:avLst/>
          </a:prstGeom>
        </p:spPr>
        <p:txBody>
          <a:bodyPr lIns="0" tIns="0" rIns="0" bIns="0" rtlCol="0" anchor="t">
            <a:spAutoFit/>
          </a:bodyPr>
          <a:lstStyle/>
          <a:p>
            <a:pPr marL="518160" lvl="1" indent="-259080" algn="l">
              <a:lnSpc>
                <a:spcPts val="2879"/>
              </a:lnSpc>
              <a:buFont typeface="Arial"/>
              <a:buChar char="•"/>
            </a:pPr>
            <a:r>
              <a:rPr lang="en-US" sz="2400" u="none" strike="noStrike">
                <a:solidFill>
                  <a:srgbClr val="FFFFFF"/>
                </a:solidFill>
                <a:latin typeface="Montserrat"/>
                <a:ea typeface="Montserrat"/>
                <a:cs typeface="Montserrat"/>
                <a:sym typeface="Montserrat"/>
              </a:rPr>
              <a:t>KNN có độ chính xác 0.9021, nhưng precision thấp hơn</a:t>
            </a:r>
          </a:p>
        </p:txBody>
      </p:sp>
      <p:sp>
        <p:nvSpPr>
          <p:cNvPr id="8" name="TextBox 8"/>
          <p:cNvSpPr txBox="1"/>
          <p:nvPr/>
        </p:nvSpPr>
        <p:spPr>
          <a:xfrm>
            <a:off x="10332481" y="5869407"/>
            <a:ext cx="7555482" cy="352425"/>
          </a:xfrm>
          <a:prstGeom prst="rect">
            <a:avLst/>
          </a:prstGeom>
        </p:spPr>
        <p:txBody>
          <a:bodyPr lIns="0" tIns="0" rIns="0" bIns="0" rtlCol="0" anchor="t">
            <a:spAutoFit/>
          </a:bodyPr>
          <a:lstStyle/>
          <a:p>
            <a:pPr marL="518160" lvl="1" indent="-259080" algn="l">
              <a:lnSpc>
                <a:spcPts val="2879"/>
              </a:lnSpc>
              <a:buFont typeface="Arial"/>
              <a:buChar char="•"/>
            </a:pPr>
            <a:r>
              <a:rPr lang="en-US" sz="2400" u="none" strike="noStrike">
                <a:solidFill>
                  <a:srgbClr val="FFFFFF"/>
                </a:solidFill>
                <a:latin typeface="Montserrat"/>
                <a:ea typeface="Montserrat"/>
                <a:cs typeface="Montserrat"/>
                <a:sym typeface="Montserrat"/>
              </a:rPr>
              <a:t>SVM có độ chính xác thấp nhất (0.7985)</a:t>
            </a:r>
          </a:p>
        </p:txBody>
      </p:sp>
      <p:sp>
        <p:nvSpPr>
          <p:cNvPr id="9" name="TextBox 9"/>
          <p:cNvSpPr txBox="1"/>
          <p:nvPr/>
        </p:nvSpPr>
        <p:spPr>
          <a:xfrm>
            <a:off x="10332481" y="6574257"/>
            <a:ext cx="5732959" cy="352425"/>
          </a:xfrm>
          <a:prstGeom prst="rect">
            <a:avLst/>
          </a:prstGeom>
        </p:spPr>
        <p:txBody>
          <a:bodyPr lIns="0" tIns="0" rIns="0" bIns="0" rtlCol="0" anchor="t">
            <a:spAutoFit/>
          </a:bodyPr>
          <a:lstStyle/>
          <a:p>
            <a:pPr marL="518160" lvl="1" indent="-259080" algn="l">
              <a:lnSpc>
                <a:spcPts val="2879"/>
              </a:lnSpc>
              <a:buFont typeface="Arial"/>
              <a:buChar char="•"/>
            </a:pPr>
            <a:r>
              <a:rPr lang="en-US" sz="2400" u="none" strike="noStrike">
                <a:solidFill>
                  <a:srgbClr val="FFFFFF"/>
                </a:solidFill>
                <a:latin typeface="Montserrat"/>
                <a:ea typeface="Montserrat"/>
                <a:cs typeface="Montserrat"/>
                <a:sym typeface="Montserrat"/>
              </a:rPr>
              <a:t>Naive Bayes có hiệu suất yếu nhất</a:t>
            </a:r>
          </a:p>
        </p:txBody>
      </p:sp>
      <p:sp>
        <p:nvSpPr>
          <p:cNvPr id="10" name="TextBox 10"/>
          <p:cNvSpPr txBox="1"/>
          <p:nvPr/>
        </p:nvSpPr>
        <p:spPr>
          <a:xfrm>
            <a:off x="10332481" y="3644633"/>
            <a:ext cx="7205068" cy="714375"/>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FFFFFF"/>
                </a:solidFill>
                <a:latin typeface="Montserrat"/>
                <a:ea typeface="Montserrat"/>
                <a:cs typeface="Montserrat"/>
                <a:sym typeface="Montserrat"/>
              </a:rPr>
              <a:t>DT có </a:t>
            </a:r>
            <a:r>
              <a:rPr lang="en-US" sz="2400" u="none" strike="noStrike">
                <a:solidFill>
                  <a:srgbClr val="FFFFFF"/>
                </a:solidFill>
                <a:latin typeface="Montserrat"/>
                <a:ea typeface="Montserrat"/>
                <a:cs typeface="Montserrat"/>
                <a:sym typeface="Montserrat"/>
              </a:rPr>
              <a:t>độ chính xác cao nhất (0.9218), cân bằng tốt giữa recall và precision. </a:t>
            </a:r>
          </a:p>
        </p:txBody>
      </p:sp>
      <p:sp>
        <p:nvSpPr>
          <p:cNvPr id="11" name="TextBox 11"/>
          <p:cNvSpPr txBox="1"/>
          <p:nvPr/>
        </p:nvSpPr>
        <p:spPr>
          <a:xfrm>
            <a:off x="992319" y="2325073"/>
            <a:ext cx="7306974" cy="542925"/>
          </a:xfrm>
          <a:prstGeom prst="rect">
            <a:avLst/>
          </a:prstGeom>
        </p:spPr>
        <p:txBody>
          <a:bodyPr lIns="0" tIns="0" rIns="0" bIns="0" rtlCol="0" anchor="t">
            <a:spAutoFit/>
          </a:bodyPr>
          <a:lstStyle/>
          <a:p>
            <a:pPr marL="0" lvl="0" indent="0" algn="l">
              <a:lnSpc>
                <a:spcPts val="4200"/>
              </a:lnSpc>
              <a:spcBef>
                <a:spcPct val="0"/>
              </a:spcBef>
            </a:pPr>
            <a:r>
              <a:rPr lang="en-US" sz="3500" dirty="0" err="1">
                <a:solidFill>
                  <a:schemeClr val="bg1"/>
                </a:solidFill>
                <a:latin typeface="Montserrat"/>
                <a:ea typeface="Montserrat"/>
                <a:cs typeface="Montserrat"/>
                <a:sym typeface="Montserrat"/>
              </a:rPr>
              <a:t>Mô</a:t>
            </a:r>
            <a:r>
              <a:rPr lang="en-US" sz="3500" dirty="0">
                <a:solidFill>
                  <a:schemeClr val="bg1"/>
                </a:solidFill>
                <a:latin typeface="Montserrat"/>
                <a:ea typeface="Montserrat"/>
                <a:cs typeface="Montserrat"/>
                <a:sym typeface="Montserrat"/>
              </a:rPr>
              <a:t> </a:t>
            </a:r>
            <a:r>
              <a:rPr lang="en-US" sz="3500" dirty="0" err="1">
                <a:solidFill>
                  <a:schemeClr val="bg1"/>
                </a:solidFill>
                <a:latin typeface="Montserrat"/>
                <a:ea typeface="Montserrat"/>
                <a:cs typeface="Montserrat"/>
                <a:sym typeface="Montserrat"/>
              </a:rPr>
              <a:t>hình</a:t>
            </a:r>
            <a:r>
              <a:rPr lang="en-US" sz="3500" dirty="0">
                <a:solidFill>
                  <a:schemeClr val="bg1"/>
                </a:solidFill>
                <a:latin typeface="Montserrat"/>
                <a:ea typeface="Montserrat"/>
                <a:cs typeface="Montserrat"/>
                <a:sym typeface="Montserrat"/>
              </a:rPr>
              <a:t> </a:t>
            </a:r>
            <a:r>
              <a:rPr lang="en-US" sz="3500" dirty="0" err="1">
                <a:solidFill>
                  <a:schemeClr val="bg1"/>
                </a:solidFill>
                <a:latin typeface="Montserrat"/>
                <a:ea typeface="Montserrat"/>
                <a:cs typeface="Montserrat"/>
                <a:sym typeface="Montserrat"/>
              </a:rPr>
              <a:t>cơ</a:t>
            </a:r>
            <a:r>
              <a:rPr lang="en-US" sz="3500" dirty="0">
                <a:solidFill>
                  <a:schemeClr val="bg1"/>
                </a:solidFill>
                <a:latin typeface="Montserrat"/>
                <a:ea typeface="Montserrat"/>
                <a:cs typeface="Montserrat"/>
                <a:sym typeface="Montserrat"/>
              </a:rPr>
              <a:t> </a:t>
            </a:r>
            <a:r>
              <a:rPr lang="en-US" sz="3500" dirty="0" err="1">
                <a:solidFill>
                  <a:schemeClr val="bg1"/>
                </a:solidFill>
                <a:latin typeface="Montserrat"/>
                <a:ea typeface="Montserrat"/>
                <a:cs typeface="Montserrat"/>
                <a:sym typeface="Montserrat"/>
              </a:rPr>
              <a:t>sở</a:t>
            </a:r>
            <a:endParaRPr lang="en-US" sz="3500" dirty="0">
              <a:solidFill>
                <a:schemeClr val="bg1"/>
              </a:solidFill>
              <a:latin typeface="Montserrat"/>
              <a:ea typeface="Montserrat"/>
              <a:cs typeface="Montserrat"/>
              <a:sym typeface="Montserrat"/>
            </a:endParaRPr>
          </a:p>
        </p:txBody>
      </p:sp>
      <p:sp>
        <p:nvSpPr>
          <p:cNvPr id="12" name="TextBox 5">
            <a:extLst>
              <a:ext uri="{FF2B5EF4-FFF2-40B4-BE49-F238E27FC236}">
                <a16:creationId xmlns:a16="http://schemas.microsoft.com/office/drawing/2014/main" id="{87C3562B-31C2-3D69-4615-4481ADCCF2D8}"/>
              </a:ext>
            </a:extLst>
          </p:cNvPr>
          <p:cNvSpPr txBox="1"/>
          <p:nvPr/>
        </p:nvSpPr>
        <p:spPr>
          <a:xfrm>
            <a:off x="992319" y="8278649"/>
            <a:ext cx="6854653" cy="409575"/>
          </a:xfrm>
          <a:prstGeom prst="rect">
            <a:avLst/>
          </a:prstGeom>
        </p:spPr>
        <p:txBody>
          <a:bodyPr lIns="0" tIns="0" rIns="0" bIns="0" rtlCol="0" anchor="t">
            <a:spAutoFit/>
          </a:bodyPr>
          <a:lstStyle/>
          <a:p>
            <a:pPr algn="ctr">
              <a:lnSpc>
                <a:spcPts val="3240"/>
              </a:lnSpc>
            </a:pPr>
            <a:r>
              <a:rPr lang="en-US" sz="2700" b="1" dirty="0" err="1">
                <a:solidFill>
                  <a:srgbClr val="FFFFFF"/>
                </a:solidFill>
                <a:latin typeface="Montserrat Bold"/>
                <a:ea typeface="Montserrat Bold"/>
                <a:cs typeface="Montserrat Bold"/>
                <a:sym typeface="Montserrat Bold"/>
              </a:rPr>
              <a:t>Bảng</a:t>
            </a:r>
            <a:r>
              <a:rPr lang="en-US" sz="2700" b="1" dirty="0">
                <a:solidFill>
                  <a:srgbClr val="FFFFFF"/>
                </a:solidFill>
                <a:latin typeface="Montserrat Bold"/>
                <a:ea typeface="Montserrat Bold"/>
                <a:cs typeface="Montserrat Bold"/>
                <a:sym typeface="Montserrat Bold"/>
              </a:rPr>
              <a:t> </a:t>
            </a:r>
            <a:r>
              <a:rPr lang="en-US" sz="2700" b="1" dirty="0" err="1">
                <a:solidFill>
                  <a:srgbClr val="FFFFFF"/>
                </a:solidFill>
                <a:latin typeface="Montserrat Bold"/>
                <a:ea typeface="Montserrat Bold"/>
                <a:cs typeface="Montserrat Bold"/>
                <a:sym typeface="Montserrat Bold"/>
              </a:rPr>
              <a:t>đánh</a:t>
            </a:r>
            <a:r>
              <a:rPr lang="en-US" sz="2700" b="1" dirty="0">
                <a:solidFill>
                  <a:srgbClr val="FFFFFF"/>
                </a:solidFill>
                <a:latin typeface="Montserrat Bold"/>
                <a:ea typeface="Montserrat Bold"/>
                <a:cs typeface="Montserrat Bold"/>
                <a:sym typeface="Montserrat Bold"/>
              </a:rPr>
              <a:t> </a:t>
            </a:r>
            <a:r>
              <a:rPr lang="en-US" sz="2700" b="1" dirty="0" err="1">
                <a:solidFill>
                  <a:srgbClr val="FFFFFF"/>
                </a:solidFill>
                <a:latin typeface="Montserrat Bold"/>
                <a:ea typeface="Montserrat Bold"/>
                <a:cs typeface="Montserrat Bold"/>
                <a:sym typeface="Montserrat Bold"/>
              </a:rPr>
              <a:t>giá</a:t>
            </a:r>
            <a:r>
              <a:rPr lang="en-US" sz="2700" b="1" dirty="0">
                <a:solidFill>
                  <a:srgbClr val="FFFFFF"/>
                </a:solidFill>
                <a:latin typeface="Montserrat Bold"/>
                <a:ea typeface="Montserrat Bold"/>
                <a:cs typeface="Montserrat Bold"/>
                <a:sym typeface="Montserrat Bold"/>
              </a:rPr>
              <a:t> </a:t>
            </a:r>
            <a:r>
              <a:rPr lang="en-US" sz="2700" b="1" dirty="0" err="1">
                <a:solidFill>
                  <a:srgbClr val="FFFFFF"/>
                </a:solidFill>
                <a:latin typeface="Montserrat Bold"/>
                <a:ea typeface="Montserrat Bold"/>
                <a:cs typeface="Montserrat Bold"/>
                <a:sym typeface="Montserrat Bold"/>
              </a:rPr>
              <a:t>hiệu</a:t>
            </a:r>
            <a:r>
              <a:rPr lang="en-US" sz="2700" b="1" dirty="0">
                <a:solidFill>
                  <a:srgbClr val="FFFFFF"/>
                </a:solidFill>
                <a:latin typeface="Montserrat Bold"/>
                <a:ea typeface="Montserrat Bold"/>
                <a:cs typeface="Montserrat Bold"/>
                <a:sym typeface="Montserrat Bold"/>
              </a:rPr>
              <a:t> </a:t>
            </a:r>
            <a:r>
              <a:rPr lang="en-US" sz="2700" b="1" dirty="0" err="1">
                <a:solidFill>
                  <a:srgbClr val="FFFFFF"/>
                </a:solidFill>
                <a:latin typeface="Montserrat Bold"/>
                <a:ea typeface="Montserrat Bold"/>
                <a:cs typeface="Montserrat Bold"/>
                <a:sym typeface="Montserrat Bold"/>
              </a:rPr>
              <a:t>suất</a:t>
            </a:r>
            <a:endParaRPr lang="en-US" sz="2700" b="1" dirty="0">
              <a:solidFill>
                <a:srgbClr val="FFFFFF"/>
              </a:solidFill>
              <a:latin typeface="Montserrat Bold"/>
              <a:ea typeface="Montserrat Bold"/>
              <a:cs typeface="Montserrat Bold"/>
              <a:sym typeface="Montserrat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1129252" y="1028700"/>
            <a:ext cx="5545105" cy="5620892"/>
          </a:xfrm>
          <a:custGeom>
            <a:avLst/>
            <a:gdLst/>
            <a:ahLst/>
            <a:cxnLst/>
            <a:rect l="l" t="t" r="r" b="b"/>
            <a:pathLst>
              <a:path w="5545105" h="5620892">
                <a:moveTo>
                  <a:pt x="0" y="0"/>
                </a:moveTo>
                <a:lnTo>
                  <a:pt x="5545105" y="0"/>
                </a:lnTo>
                <a:lnTo>
                  <a:pt x="5545105" y="5620892"/>
                </a:lnTo>
                <a:lnTo>
                  <a:pt x="0" y="5620892"/>
                </a:lnTo>
                <a:lnTo>
                  <a:pt x="0" y="0"/>
                </a:lnTo>
                <a:close/>
              </a:path>
            </a:pathLst>
          </a:custGeom>
          <a:blipFill>
            <a:blip r:embed="rId2"/>
            <a:stretch>
              <a:fillRect/>
            </a:stretch>
          </a:blipFill>
        </p:spPr>
        <p:txBody>
          <a:bodyPr/>
          <a:lstStyle/>
          <a:p>
            <a:endParaRPr lang="vi-VN"/>
          </a:p>
        </p:txBody>
      </p:sp>
      <p:graphicFrame>
        <p:nvGraphicFramePr>
          <p:cNvPr id="3" name="Table 3"/>
          <p:cNvGraphicFramePr>
            <a:graphicFrameLocks noGrp="1"/>
          </p:cNvGraphicFramePr>
          <p:nvPr/>
        </p:nvGraphicFramePr>
        <p:xfrm>
          <a:off x="1542222" y="7295220"/>
          <a:ext cx="7601776" cy="1788260"/>
        </p:xfrm>
        <a:graphic>
          <a:graphicData uri="http://schemas.openxmlformats.org/drawingml/2006/table">
            <a:tbl>
              <a:tblPr/>
              <a:tblGrid>
                <a:gridCol w="1900444">
                  <a:extLst>
                    <a:ext uri="{9D8B030D-6E8A-4147-A177-3AD203B41FA5}">
                      <a16:colId xmlns:a16="http://schemas.microsoft.com/office/drawing/2014/main" val="20000"/>
                    </a:ext>
                  </a:extLst>
                </a:gridCol>
                <a:gridCol w="1900444">
                  <a:extLst>
                    <a:ext uri="{9D8B030D-6E8A-4147-A177-3AD203B41FA5}">
                      <a16:colId xmlns:a16="http://schemas.microsoft.com/office/drawing/2014/main" val="20001"/>
                    </a:ext>
                  </a:extLst>
                </a:gridCol>
                <a:gridCol w="1900444">
                  <a:extLst>
                    <a:ext uri="{9D8B030D-6E8A-4147-A177-3AD203B41FA5}">
                      <a16:colId xmlns:a16="http://schemas.microsoft.com/office/drawing/2014/main" val="20002"/>
                    </a:ext>
                  </a:extLst>
                </a:gridCol>
                <a:gridCol w="1900444">
                  <a:extLst>
                    <a:ext uri="{9D8B030D-6E8A-4147-A177-3AD203B41FA5}">
                      <a16:colId xmlns:a16="http://schemas.microsoft.com/office/drawing/2014/main" val="20003"/>
                    </a:ext>
                  </a:extLst>
                </a:gridCol>
              </a:tblGrid>
              <a:tr h="894130">
                <a:tc>
                  <a:txBody>
                    <a:bodyPr/>
                    <a:lstStyle/>
                    <a:p>
                      <a:pPr algn="l">
                        <a:lnSpc>
                          <a:spcPts val="3359"/>
                        </a:lnSpc>
                        <a:defRPr/>
                      </a:pPr>
                      <a:r>
                        <a:rPr lang="en-US" sz="2400">
                          <a:solidFill>
                            <a:srgbClr val="000000"/>
                          </a:solidFill>
                          <a:latin typeface="Montserrat"/>
                          <a:ea typeface="Montserrat"/>
                          <a:cs typeface="Montserrat"/>
                          <a:sym typeface="Montserrat"/>
                        </a:rPr>
                        <a:t>Precision</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tc>
                  <a:txBody>
                    <a:bodyPr/>
                    <a:lstStyle/>
                    <a:p>
                      <a:pPr algn="l">
                        <a:lnSpc>
                          <a:spcPts val="3359"/>
                        </a:lnSpc>
                        <a:defRPr/>
                      </a:pPr>
                      <a:r>
                        <a:rPr lang="en-US" sz="2400">
                          <a:solidFill>
                            <a:srgbClr val="000000"/>
                          </a:solidFill>
                          <a:latin typeface="Montserrat"/>
                          <a:ea typeface="Montserrat"/>
                          <a:cs typeface="Montserrat"/>
                          <a:sym typeface="Montserrat"/>
                        </a:rPr>
                        <a:t>Recall</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tc>
                  <a:txBody>
                    <a:bodyPr/>
                    <a:lstStyle/>
                    <a:p>
                      <a:pPr algn="l">
                        <a:lnSpc>
                          <a:spcPts val="3359"/>
                        </a:lnSpc>
                        <a:defRPr/>
                      </a:pPr>
                      <a:r>
                        <a:rPr lang="en-US" sz="2400">
                          <a:solidFill>
                            <a:srgbClr val="000000"/>
                          </a:solidFill>
                          <a:latin typeface="Montserrat"/>
                          <a:ea typeface="Montserrat"/>
                          <a:cs typeface="Montserrat"/>
                          <a:sym typeface="Montserrat"/>
                        </a:rPr>
                        <a:t>F1</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tc>
                  <a:txBody>
                    <a:bodyPr/>
                    <a:lstStyle/>
                    <a:p>
                      <a:pPr algn="l">
                        <a:lnSpc>
                          <a:spcPts val="3359"/>
                        </a:lnSpc>
                        <a:defRPr/>
                      </a:pPr>
                      <a:r>
                        <a:rPr lang="en-US" sz="2400">
                          <a:solidFill>
                            <a:srgbClr val="000000"/>
                          </a:solidFill>
                          <a:latin typeface="Montserrat"/>
                          <a:ea typeface="Montserrat"/>
                          <a:cs typeface="Montserrat"/>
                          <a:sym typeface="Montserrat"/>
                        </a:rPr>
                        <a:t>Accuracy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10000"/>
                  </a:ext>
                </a:extLst>
              </a:tr>
              <a:tr h="894130">
                <a:tc>
                  <a:txBody>
                    <a:bodyPr/>
                    <a:lstStyle/>
                    <a:p>
                      <a:pPr algn="ctr">
                        <a:lnSpc>
                          <a:spcPts val="3359"/>
                        </a:lnSpc>
                        <a:defRPr/>
                      </a:pPr>
                      <a:r>
                        <a:rPr lang="en-US" sz="2400">
                          <a:solidFill>
                            <a:srgbClr val="000000"/>
                          </a:solidFill>
                          <a:latin typeface="Montserrat"/>
                          <a:ea typeface="Montserrat"/>
                          <a:cs typeface="Montserrat"/>
                          <a:sym typeface="Montserrat"/>
                        </a:rPr>
                        <a:t>0.9116</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l">
                        <a:lnSpc>
                          <a:spcPts val="3359"/>
                        </a:lnSpc>
                        <a:defRPr/>
                      </a:pPr>
                      <a:r>
                        <a:rPr lang="en-US" sz="2400">
                          <a:solidFill>
                            <a:srgbClr val="000000"/>
                          </a:solidFill>
                          <a:latin typeface="Montserrat"/>
                          <a:ea typeface="Montserrat"/>
                          <a:cs typeface="Montserrat"/>
                          <a:sym typeface="Montserrat"/>
                        </a:rPr>
                        <a:t>0.9412      </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l">
                        <a:lnSpc>
                          <a:spcPts val="3359"/>
                        </a:lnSpc>
                        <a:defRPr/>
                      </a:pPr>
                      <a:r>
                        <a:rPr lang="en-US" sz="2400">
                          <a:solidFill>
                            <a:srgbClr val="000000"/>
                          </a:solidFill>
                          <a:latin typeface="Montserrat"/>
                          <a:ea typeface="Montserrat"/>
                          <a:cs typeface="Montserrat"/>
                          <a:sym typeface="Montserrat"/>
                        </a:rPr>
                        <a:t>0.9261</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l">
                        <a:lnSpc>
                          <a:spcPts val="3359"/>
                        </a:lnSpc>
                        <a:defRPr/>
                      </a:pPr>
                      <a:r>
                        <a:rPr lang="en-US" sz="2400">
                          <a:solidFill>
                            <a:srgbClr val="000000"/>
                          </a:solidFill>
                          <a:latin typeface="Montserrat"/>
                          <a:ea typeface="Montserrat"/>
                          <a:cs typeface="Montserrat"/>
                          <a:sym typeface="Montserrat"/>
                        </a:rPr>
                        <a:t>0.9237</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bl>
          </a:graphicData>
        </a:graphic>
      </p:graphicFrame>
      <p:pic>
        <p:nvPicPr>
          <p:cNvPr id="4" name="Picture 4"/>
          <p:cNvPicPr>
            <a:picLocks noChangeAspect="1"/>
          </p:cNvPicPr>
          <p:nvPr/>
        </p:nvPicPr>
        <p:blipFill>
          <a:blip r:embed="rId3"/>
          <a:srcRect/>
          <a:stretch>
            <a:fillRect/>
          </a:stretch>
        </p:blipFill>
        <p:spPr>
          <a:xfrm rot="8590637">
            <a:off x="9445237" y="7391725"/>
            <a:ext cx="1772498" cy="1595249"/>
          </a:xfrm>
          <a:prstGeom prst="rect">
            <a:avLst/>
          </a:prstGeom>
        </p:spPr>
      </p:pic>
      <p:sp>
        <p:nvSpPr>
          <p:cNvPr id="5" name="TextBox 5"/>
          <p:cNvSpPr txBox="1"/>
          <p:nvPr/>
        </p:nvSpPr>
        <p:spPr>
          <a:xfrm>
            <a:off x="1450884" y="3399498"/>
            <a:ext cx="8531954" cy="2844800"/>
          </a:xfrm>
          <a:prstGeom prst="rect">
            <a:avLst/>
          </a:prstGeom>
        </p:spPr>
        <p:txBody>
          <a:bodyPr lIns="0" tIns="0" rIns="0" bIns="0" rtlCol="0" anchor="t">
            <a:spAutoFit/>
          </a:bodyPr>
          <a:lstStyle/>
          <a:p>
            <a:pPr marL="539749" lvl="1" indent="-269875" algn="l">
              <a:lnSpc>
                <a:spcPts val="4599"/>
              </a:lnSpc>
              <a:buFont typeface="Arial"/>
              <a:buChar char="•"/>
            </a:pPr>
            <a:r>
              <a:rPr lang="en-US" sz="2499">
                <a:solidFill>
                  <a:srgbClr val="FFFFFF"/>
                </a:solidFill>
                <a:latin typeface="Montserrat"/>
                <a:ea typeface="Montserrat"/>
                <a:cs typeface="Montserrat"/>
                <a:sym typeface="Montserrat"/>
              </a:rPr>
              <a:t>Kết quả ma trận nhầm lẫn từ mô hình Stacking cho thấy hiệu suất tốt với độ chính xác 92.37%</a:t>
            </a:r>
          </a:p>
          <a:p>
            <a:pPr marL="539749" lvl="1" indent="-269875" algn="l">
              <a:lnSpc>
                <a:spcPts val="4599"/>
              </a:lnSpc>
              <a:buFont typeface="Arial"/>
              <a:buChar char="•"/>
            </a:pPr>
            <a:r>
              <a:rPr lang="en-US" sz="2499">
                <a:solidFill>
                  <a:srgbClr val="FFFFFF"/>
                </a:solidFill>
                <a:latin typeface="Montserrat"/>
                <a:ea typeface="Montserrat"/>
                <a:cs typeface="Montserrat"/>
                <a:sym typeface="Montserrat"/>
              </a:rPr>
              <a:t>Mô hình dự đoán chính xác 1870 trường hợp không mua hàng và 1981 trường hợp mua hàng.</a:t>
            </a:r>
          </a:p>
          <a:p>
            <a:pPr marL="539749" lvl="1" indent="-269875" algn="l">
              <a:lnSpc>
                <a:spcPts val="4599"/>
              </a:lnSpc>
              <a:buFont typeface="Arial"/>
              <a:buChar char="•"/>
            </a:pPr>
            <a:r>
              <a:rPr lang="en-US" sz="2499">
                <a:solidFill>
                  <a:srgbClr val="FFFFFF"/>
                </a:solidFill>
                <a:latin typeface="Montserrat"/>
                <a:ea typeface="Montserrat"/>
                <a:cs typeface="Montserrat"/>
                <a:sym typeface="Montserrat"/>
              </a:rPr>
              <a:t>tuy nhiên có 192 dương tính giả và 126 âm tính giả</a:t>
            </a:r>
          </a:p>
        </p:txBody>
      </p:sp>
      <p:sp>
        <p:nvSpPr>
          <p:cNvPr id="6" name="TextBox 6"/>
          <p:cNvSpPr txBox="1"/>
          <p:nvPr/>
        </p:nvSpPr>
        <p:spPr>
          <a:xfrm>
            <a:off x="1735195" y="1343025"/>
            <a:ext cx="7729354" cy="1000125"/>
          </a:xfrm>
          <a:prstGeom prst="rect">
            <a:avLst/>
          </a:prstGeom>
        </p:spPr>
        <p:txBody>
          <a:bodyPr lIns="0" tIns="0" rIns="0" bIns="0" rtlCol="0" anchor="t">
            <a:spAutoFit/>
          </a:bodyPr>
          <a:lstStyle/>
          <a:p>
            <a:pPr marL="0" lvl="0" indent="0" algn="l">
              <a:lnSpc>
                <a:spcPts val="7800"/>
              </a:lnSpc>
              <a:spcBef>
                <a:spcPct val="0"/>
              </a:spcBef>
            </a:pPr>
            <a:r>
              <a:rPr lang="en-US" sz="6500" b="1">
                <a:solidFill>
                  <a:srgbClr val="FFFFFF"/>
                </a:solidFill>
                <a:latin typeface="Lato Bold"/>
                <a:ea typeface="Lato Bold"/>
                <a:cs typeface="Lato Bold"/>
                <a:sym typeface="Lato Bold"/>
              </a:rPr>
              <a:t>Mô hình học kết hợp</a:t>
            </a:r>
          </a:p>
        </p:txBody>
      </p:sp>
      <p:sp>
        <p:nvSpPr>
          <p:cNvPr id="7" name="TextBox 7"/>
          <p:cNvSpPr txBox="1"/>
          <p:nvPr/>
        </p:nvSpPr>
        <p:spPr>
          <a:xfrm>
            <a:off x="11129252" y="7470212"/>
            <a:ext cx="5828683" cy="1371600"/>
          </a:xfrm>
          <a:prstGeom prst="rect">
            <a:avLst/>
          </a:prstGeom>
        </p:spPr>
        <p:txBody>
          <a:bodyPr lIns="0" tIns="0" rIns="0" bIns="0" rtlCol="0" anchor="t">
            <a:spAutoFit/>
          </a:bodyPr>
          <a:lstStyle/>
          <a:p>
            <a:pPr algn="l">
              <a:lnSpc>
                <a:spcPts val="3749"/>
              </a:lnSpc>
              <a:spcBef>
                <a:spcPct val="0"/>
              </a:spcBef>
            </a:pPr>
            <a:r>
              <a:rPr lang="en-US" sz="2499">
                <a:solidFill>
                  <a:srgbClr val="FFFFFF"/>
                </a:solidFill>
                <a:latin typeface="Montserrat"/>
                <a:ea typeface="Montserrat"/>
                <a:cs typeface="Montserrat"/>
                <a:sym typeface="Montserrat"/>
              </a:rPr>
              <a:t>M</a:t>
            </a:r>
            <a:r>
              <a:rPr lang="en-US" sz="2499" u="none" strike="noStrike">
                <a:solidFill>
                  <a:srgbClr val="FFFFFF"/>
                </a:solidFill>
                <a:latin typeface="Montserrat"/>
                <a:ea typeface="Montserrat"/>
                <a:cs typeface="Montserrat"/>
                <a:sym typeface="Montserrat"/>
              </a:rPr>
              <a:t>ô hình có khả năng phát hiện tốt và cân bằng giữa độ chính xác và khả năng phát hiện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4963613" y="1872977"/>
            <a:ext cx="8360773" cy="1876685"/>
          </a:xfrm>
          <a:prstGeom prst="rect">
            <a:avLst/>
          </a:prstGeom>
        </p:spPr>
        <p:txBody>
          <a:bodyPr lIns="0" tIns="0" rIns="0" bIns="0" rtlCol="0" anchor="t">
            <a:spAutoFit/>
          </a:bodyPr>
          <a:lstStyle/>
          <a:p>
            <a:pPr marL="0" lvl="0" indent="0" algn="ctr">
              <a:lnSpc>
                <a:spcPts val="7388"/>
              </a:lnSpc>
              <a:spcBef>
                <a:spcPct val="0"/>
              </a:spcBef>
            </a:pPr>
            <a:r>
              <a:rPr lang="en-US" sz="6157" b="1">
                <a:solidFill>
                  <a:srgbClr val="FFFFFF"/>
                </a:solidFill>
                <a:latin typeface="Lato Bold"/>
                <a:ea typeface="Lato Bold"/>
                <a:cs typeface="Lato Bold"/>
                <a:sym typeface="Lato Bold"/>
              </a:rPr>
              <a:t>Thảo luận về kết quả nghiên cứu </a:t>
            </a:r>
          </a:p>
        </p:txBody>
      </p:sp>
      <p:sp>
        <p:nvSpPr>
          <p:cNvPr id="3" name="TextBox 3"/>
          <p:cNvSpPr txBox="1"/>
          <p:nvPr/>
        </p:nvSpPr>
        <p:spPr>
          <a:xfrm>
            <a:off x="1562410" y="5172075"/>
            <a:ext cx="3401203" cy="2002155"/>
          </a:xfrm>
          <a:prstGeom prst="rect">
            <a:avLst/>
          </a:prstGeom>
        </p:spPr>
        <p:txBody>
          <a:bodyPr lIns="0" tIns="0" rIns="0" bIns="0" rtlCol="0" anchor="t">
            <a:spAutoFit/>
          </a:bodyPr>
          <a:lstStyle/>
          <a:p>
            <a:pPr algn="l">
              <a:lnSpc>
                <a:spcPts val="2640"/>
              </a:lnSpc>
            </a:pPr>
            <a:r>
              <a:rPr lang="en-US" sz="2400">
                <a:solidFill>
                  <a:srgbClr val="FFFFFF"/>
                </a:solidFill>
                <a:latin typeface="Montserrat"/>
                <a:ea typeface="Montserrat"/>
                <a:cs typeface="Montserrat"/>
                <a:sym typeface="Montserrat"/>
              </a:rPr>
              <a:t>Mô hình stacking đạt hiệu suất ấn tượng, vượt trội so với các mô hình cơ sở như KNN, Decision Tree, SVM và Naive Bayes</a:t>
            </a:r>
          </a:p>
        </p:txBody>
      </p:sp>
      <p:sp>
        <p:nvSpPr>
          <p:cNvPr id="4" name="TextBox 4"/>
          <p:cNvSpPr txBox="1"/>
          <p:nvPr/>
        </p:nvSpPr>
        <p:spPr>
          <a:xfrm>
            <a:off x="5666960" y="5172075"/>
            <a:ext cx="3497918" cy="2668905"/>
          </a:xfrm>
          <a:prstGeom prst="rect">
            <a:avLst/>
          </a:prstGeom>
        </p:spPr>
        <p:txBody>
          <a:bodyPr lIns="0" tIns="0" rIns="0" bIns="0" rtlCol="0" anchor="t">
            <a:spAutoFit/>
          </a:bodyPr>
          <a:lstStyle/>
          <a:p>
            <a:pPr marL="0" lvl="0" indent="0" algn="l">
              <a:lnSpc>
                <a:spcPts val="2640"/>
              </a:lnSpc>
              <a:spcBef>
                <a:spcPct val="0"/>
              </a:spcBef>
            </a:pPr>
            <a:r>
              <a:rPr lang="en-US" sz="2400">
                <a:solidFill>
                  <a:srgbClr val="FFFFFF"/>
                </a:solidFill>
                <a:latin typeface="Montserrat"/>
                <a:ea typeface="Montserrat"/>
                <a:cs typeface="Montserrat"/>
                <a:sym typeface="Montserrat"/>
              </a:rPr>
              <a:t>Mô hình stacking không chỉ cải thiện độ chính xác mà còn cân bằng tốt giữa việc phân loại đúng mẫu tích cực và phát hiện khách hàng có hành vi mua</a:t>
            </a:r>
          </a:p>
        </p:txBody>
      </p:sp>
      <p:sp>
        <p:nvSpPr>
          <p:cNvPr id="5" name="TextBox 5"/>
          <p:cNvSpPr txBox="1"/>
          <p:nvPr/>
        </p:nvSpPr>
        <p:spPr>
          <a:xfrm>
            <a:off x="9868225" y="5172075"/>
            <a:ext cx="3295145" cy="3002280"/>
          </a:xfrm>
          <a:prstGeom prst="rect">
            <a:avLst/>
          </a:prstGeom>
        </p:spPr>
        <p:txBody>
          <a:bodyPr lIns="0" tIns="0" rIns="0" bIns="0" rtlCol="0" anchor="t">
            <a:spAutoFit/>
          </a:bodyPr>
          <a:lstStyle/>
          <a:p>
            <a:pPr marL="0" lvl="0" indent="0" algn="l">
              <a:lnSpc>
                <a:spcPts val="2640"/>
              </a:lnSpc>
              <a:spcBef>
                <a:spcPct val="0"/>
              </a:spcBef>
            </a:pPr>
            <a:r>
              <a:rPr lang="en-US" sz="2400">
                <a:solidFill>
                  <a:srgbClr val="FFFFFF"/>
                </a:solidFill>
                <a:latin typeface="Montserrat"/>
                <a:ea typeface="Montserrat"/>
                <a:cs typeface="Montserrat"/>
                <a:sym typeface="Montserrat"/>
              </a:rPr>
              <a:t>Điều này chứng tỏ stacking là phương pháp hiệu quả trong dự đoán hành vi mua của khách hàng, giúp tối ưu hóa chiến lược marketing và ra quyết định dựa trên dữ liệu chính xác.</a:t>
            </a:r>
          </a:p>
        </p:txBody>
      </p:sp>
      <p:sp>
        <p:nvSpPr>
          <p:cNvPr id="6" name="TextBox 6"/>
          <p:cNvSpPr txBox="1"/>
          <p:nvPr/>
        </p:nvSpPr>
        <p:spPr>
          <a:xfrm>
            <a:off x="13866717" y="5172075"/>
            <a:ext cx="3392583" cy="3335655"/>
          </a:xfrm>
          <a:prstGeom prst="rect">
            <a:avLst/>
          </a:prstGeom>
        </p:spPr>
        <p:txBody>
          <a:bodyPr lIns="0" tIns="0" rIns="0" bIns="0" rtlCol="0" anchor="t">
            <a:spAutoFit/>
          </a:bodyPr>
          <a:lstStyle/>
          <a:p>
            <a:pPr marL="0" lvl="0" indent="0" algn="l">
              <a:lnSpc>
                <a:spcPts val="2640"/>
              </a:lnSpc>
              <a:spcBef>
                <a:spcPct val="0"/>
              </a:spcBef>
            </a:pPr>
            <a:r>
              <a:rPr lang="en-US" sz="2400" u="none" strike="noStrike">
                <a:solidFill>
                  <a:srgbClr val="FFFFFF"/>
                </a:solidFill>
                <a:latin typeface="Montserrat"/>
                <a:ea typeface="Montserrat"/>
                <a:cs typeface="Montserrat"/>
                <a:sym typeface="Montserrat"/>
              </a:rPr>
              <a:t>Việc áp dụng phương pháp cross-validation với 5 gấp nếp (cv=5) giúp đảm bảo tính khách quan và độ tin cậy của kết quả, giảm thiểu khả năng mô hình bị overfitting khi áp dụng trên dữ liệu huấn luyện.</a:t>
            </a:r>
          </a:p>
        </p:txBody>
      </p:sp>
      <p:sp>
        <p:nvSpPr>
          <p:cNvPr id="8" name="AutoShape 8"/>
          <p:cNvSpPr/>
          <p:nvPr/>
        </p:nvSpPr>
        <p:spPr>
          <a:xfrm>
            <a:off x="1049578" y="4664523"/>
            <a:ext cx="16230600" cy="0"/>
          </a:xfrm>
          <a:prstGeom prst="line">
            <a:avLst/>
          </a:prstGeom>
          <a:ln w="9525" cap="flat">
            <a:solidFill>
              <a:srgbClr val="8E8E8E"/>
            </a:solidFill>
            <a:prstDash val="solid"/>
            <a:headEnd type="none" w="sm" len="sm"/>
            <a:tailEnd type="none" w="sm" len="sm"/>
          </a:ln>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7515848" y="2175753"/>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vi-VN"/>
            </a:p>
          </p:txBody>
        </p:sp>
      </p:grpSp>
      <p:sp>
        <p:nvSpPr>
          <p:cNvPr id="4" name="TextBox 4"/>
          <p:cNvSpPr txBox="1"/>
          <p:nvPr/>
        </p:nvSpPr>
        <p:spPr>
          <a:xfrm>
            <a:off x="7629242" y="2155797"/>
            <a:ext cx="545211" cy="678561"/>
          </a:xfrm>
          <a:prstGeom prst="rect">
            <a:avLst/>
          </a:prstGeom>
        </p:spPr>
        <p:txBody>
          <a:bodyPr lIns="0" tIns="0" rIns="0" bIns="0" rtlCol="0" anchor="t">
            <a:spAutoFit/>
          </a:bodyPr>
          <a:lstStyle/>
          <a:p>
            <a:pPr algn="ctr">
              <a:lnSpc>
                <a:spcPts val="5652"/>
              </a:lnSpc>
            </a:pPr>
            <a:r>
              <a:rPr lang="en-US" sz="3600" b="1">
                <a:solidFill>
                  <a:srgbClr val="101010"/>
                </a:solidFill>
                <a:latin typeface="Lato Bold"/>
                <a:ea typeface="Lato Bold"/>
                <a:cs typeface="Lato Bold"/>
                <a:sym typeface="Lato Bold"/>
              </a:rPr>
              <a:t>1</a:t>
            </a:r>
          </a:p>
        </p:txBody>
      </p:sp>
      <p:sp>
        <p:nvSpPr>
          <p:cNvPr id="5" name="TextBox 5"/>
          <p:cNvSpPr txBox="1"/>
          <p:nvPr/>
        </p:nvSpPr>
        <p:spPr>
          <a:xfrm>
            <a:off x="8736983" y="2185278"/>
            <a:ext cx="8552452" cy="701421"/>
          </a:xfrm>
          <a:prstGeom prst="rect">
            <a:avLst/>
          </a:prstGeom>
        </p:spPr>
        <p:txBody>
          <a:bodyPr lIns="0" tIns="0" rIns="0" bIns="0" rtlCol="0" anchor="t">
            <a:spAutoFit/>
          </a:bodyPr>
          <a:lstStyle/>
          <a:p>
            <a:pPr marL="0" lvl="1" indent="0" algn="l">
              <a:lnSpc>
                <a:spcPts val="2832"/>
              </a:lnSpc>
            </a:pPr>
            <a:r>
              <a:rPr lang="en-US" sz="2400">
                <a:solidFill>
                  <a:srgbClr val="FFFFFF"/>
                </a:solidFill>
                <a:latin typeface="Montserrat"/>
                <a:ea typeface="Montserrat"/>
                <a:cs typeface="Montserrat"/>
                <a:sym typeface="Montserrat"/>
              </a:rPr>
              <a:t>Mô hình Stacking đã chứng tỏ sự vượt trội so với các mô hình cơ sở </a:t>
            </a:r>
          </a:p>
        </p:txBody>
      </p:sp>
      <p:grpSp>
        <p:nvGrpSpPr>
          <p:cNvPr id="6" name="Group 6"/>
          <p:cNvGrpSpPr/>
          <p:nvPr/>
        </p:nvGrpSpPr>
        <p:grpSpPr>
          <a:xfrm>
            <a:off x="7515848" y="3483447"/>
            <a:ext cx="771999" cy="771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vi-VN"/>
            </a:p>
          </p:txBody>
        </p:sp>
      </p:grpSp>
      <p:sp>
        <p:nvSpPr>
          <p:cNvPr id="8" name="TextBox 8"/>
          <p:cNvSpPr txBox="1"/>
          <p:nvPr/>
        </p:nvSpPr>
        <p:spPr>
          <a:xfrm>
            <a:off x="7629242" y="3463491"/>
            <a:ext cx="545211" cy="678561"/>
          </a:xfrm>
          <a:prstGeom prst="rect">
            <a:avLst/>
          </a:prstGeom>
        </p:spPr>
        <p:txBody>
          <a:bodyPr lIns="0" tIns="0" rIns="0" bIns="0" rtlCol="0" anchor="t">
            <a:spAutoFit/>
          </a:bodyPr>
          <a:lstStyle/>
          <a:p>
            <a:pPr marL="0" lvl="1" indent="0" algn="ctr">
              <a:lnSpc>
                <a:spcPts val="5652"/>
              </a:lnSpc>
              <a:spcBef>
                <a:spcPct val="0"/>
              </a:spcBef>
            </a:pPr>
            <a:r>
              <a:rPr lang="en-US" sz="3600" b="1" u="none">
                <a:solidFill>
                  <a:srgbClr val="101010"/>
                </a:solidFill>
                <a:latin typeface="Lato Bold"/>
                <a:ea typeface="Lato Bold"/>
                <a:cs typeface="Lato Bold"/>
                <a:sym typeface="Lato Bold"/>
              </a:rPr>
              <a:t>2</a:t>
            </a:r>
          </a:p>
        </p:txBody>
      </p:sp>
      <p:sp>
        <p:nvSpPr>
          <p:cNvPr id="9" name="TextBox 9"/>
          <p:cNvSpPr txBox="1"/>
          <p:nvPr/>
        </p:nvSpPr>
        <p:spPr>
          <a:xfrm>
            <a:off x="8736983" y="3347286"/>
            <a:ext cx="8232729" cy="1053846"/>
          </a:xfrm>
          <a:prstGeom prst="rect">
            <a:avLst/>
          </a:prstGeom>
        </p:spPr>
        <p:txBody>
          <a:bodyPr lIns="0" tIns="0" rIns="0" bIns="0" rtlCol="0" anchor="t">
            <a:spAutoFit/>
          </a:bodyPr>
          <a:lstStyle/>
          <a:p>
            <a:pPr marL="0" lvl="1" indent="0" algn="l">
              <a:lnSpc>
                <a:spcPts val="2832"/>
              </a:lnSpc>
            </a:pPr>
            <a:r>
              <a:rPr lang="en-US" sz="2400">
                <a:solidFill>
                  <a:srgbClr val="FFFFFF"/>
                </a:solidFill>
                <a:latin typeface="Montserrat"/>
                <a:ea typeface="Montserrat"/>
                <a:cs typeface="Montserrat"/>
                <a:sym typeface="Montserrat"/>
              </a:rPr>
              <a:t>Mô hình Stacking không chỉ giúp dự đoán chính xác còn cải thiện hiệu quả trong việc nhận diện khách hàng có hành vi mua hàng.</a:t>
            </a:r>
          </a:p>
        </p:txBody>
      </p:sp>
      <p:grpSp>
        <p:nvGrpSpPr>
          <p:cNvPr id="10" name="Group 10"/>
          <p:cNvGrpSpPr/>
          <p:nvPr/>
        </p:nvGrpSpPr>
        <p:grpSpPr>
          <a:xfrm>
            <a:off x="7515848" y="4997879"/>
            <a:ext cx="771999" cy="7719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vi-VN"/>
            </a:p>
          </p:txBody>
        </p:sp>
      </p:grpSp>
      <p:sp>
        <p:nvSpPr>
          <p:cNvPr id="12" name="TextBox 12"/>
          <p:cNvSpPr txBox="1"/>
          <p:nvPr/>
        </p:nvSpPr>
        <p:spPr>
          <a:xfrm>
            <a:off x="7629242" y="4977923"/>
            <a:ext cx="545211" cy="678561"/>
          </a:xfrm>
          <a:prstGeom prst="rect">
            <a:avLst/>
          </a:prstGeom>
        </p:spPr>
        <p:txBody>
          <a:bodyPr lIns="0" tIns="0" rIns="0" bIns="0" rtlCol="0" anchor="t">
            <a:spAutoFit/>
          </a:bodyPr>
          <a:lstStyle/>
          <a:p>
            <a:pPr marL="0" lvl="1" indent="0" algn="ctr">
              <a:lnSpc>
                <a:spcPts val="5652"/>
              </a:lnSpc>
              <a:spcBef>
                <a:spcPct val="0"/>
              </a:spcBef>
            </a:pPr>
            <a:r>
              <a:rPr lang="en-US" sz="3600" b="1" u="none">
                <a:solidFill>
                  <a:srgbClr val="101010"/>
                </a:solidFill>
                <a:latin typeface="Lato Bold"/>
                <a:ea typeface="Lato Bold"/>
                <a:cs typeface="Lato Bold"/>
                <a:sym typeface="Lato Bold"/>
              </a:rPr>
              <a:t>3</a:t>
            </a:r>
          </a:p>
        </p:txBody>
      </p:sp>
      <p:sp>
        <p:nvSpPr>
          <p:cNvPr id="13" name="TextBox 13"/>
          <p:cNvSpPr txBox="1"/>
          <p:nvPr/>
        </p:nvSpPr>
        <p:spPr>
          <a:xfrm>
            <a:off x="8736983" y="4861718"/>
            <a:ext cx="8921363" cy="1053846"/>
          </a:xfrm>
          <a:prstGeom prst="rect">
            <a:avLst/>
          </a:prstGeom>
        </p:spPr>
        <p:txBody>
          <a:bodyPr lIns="0" tIns="0" rIns="0" bIns="0" rtlCol="0" anchor="t">
            <a:spAutoFit/>
          </a:bodyPr>
          <a:lstStyle/>
          <a:p>
            <a:pPr marL="0" lvl="1" indent="0" algn="l">
              <a:lnSpc>
                <a:spcPts val="2832"/>
              </a:lnSpc>
            </a:pPr>
            <a:r>
              <a:rPr lang="en-US" sz="2400">
                <a:solidFill>
                  <a:srgbClr val="FFFFFF"/>
                </a:solidFill>
                <a:latin typeface="Montserrat"/>
                <a:ea typeface="Montserrat"/>
                <a:cs typeface="Montserrat"/>
                <a:sym typeface="Montserrat"/>
              </a:rPr>
              <a:t>Mở ra hướng đi mới cho các doanh nghiệp ứng dụng học máy để hiểu rõ hơn về hành vi tiêu dùng, từ đó xây dựng các chiến lược tiếp thị hiệu quả.</a:t>
            </a:r>
          </a:p>
        </p:txBody>
      </p:sp>
      <p:sp>
        <p:nvSpPr>
          <p:cNvPr id="14" name="TextBox 14"/>
          <p:cNvSpPr txBox="1"/>
          <p:nvPr/>
        </p:nvSpPr>
        <p:spPr>
          <a:xfrm>
            <a:off x="1344602" y="2279622"/>
            <a:ext cx="3695453" cy="1001795"/>
          </a:xfrm>
          <a:prstGeom prst="rect">
            <a:avLst/>
          </a:prstGeom>
        </p:spPr>
        <p:txBody>
          <a:bodyPr lIns="0" tIns="0" rIns="0" bIns="0" rtlCol="0" anchor="t">
            <a:spAutoFit/>
          </a:bodyPr>
          <a:lstStyle/>
          <a:p>
            <a:pPr marL="0" lvl="0" indent="0" algn="l">
              <a:lnSpc>
                <a:spcPts val="7837"/>
              </a:lnSpc>
              <a:spcBef>
                <a:spcPct val="0"/>
              </a:spcBef>
            </a:pPr>
            <a:r>
              <a:rPr lang="en-US" sz="6531" b="1">
                <a:solidFill>
                  <a:srgbClr val="FFFFFF"/>
                </a:solidFill>
                <a:latin typeface="Lato Bold"/>
                <a:ea typeface="Lato Bold"/>
                <a:cs typeface="Lato Bold"/>
                <a:sym typeface="Lato Bold"/>
              </a:rPr>
              <a:t>Kết luận</a:t>
            </a:r>
          </a:p>
        </p:txBody>
      </p:sp>
      <p:sp>
        <p:nvSpPr>
          <p:cNvPr id="15" name="TextBox 15"/>
          <p:cNvSpPr txBox="1"/>
          <p:nvPr/>
        </p:nvSpPr>
        <p:spPr>
          <a:xfrm>
            <a:off x="1344602" y="7538130"/>
            <a:ext cx="4754207" cy="1720170"/>
          </a:xfrm>
          <a:prstGeom prst="rect">
            <a:avLst/>
          </a:prstGeom>
        </p:spPr>
        <p:txBody>
          <a:bodyPr lIns="0" tIns="0" rIns="0" bIns="0" rtlCol="0" anchor="t">
            <a:spAutoFit/>
          </a:bodyPr>
          <a:lstStyle/>
          <a:p>
            <a:pPr marL="0" lvl="0" indent="0" algn="l">
              <a:lnSpc>
                <a:spcPts val="6756"/>
              </a:lnSpc>
              <a:spcBef>
                <a:spcPct val="0"/>
              </a:spcBef>
            </a:pPr>
            <a:r>
              <a:rPr lang="en-US" sz="5630" b="1" u="none" strike="noStrike">
                <a:solidFill>
                  <a:srgbClr val="FFFFFF"/>
                </a:solidFill>
                <a:latin typeface="Lato Bold"/>
                <a:ea typeface="Lato Bold"/>
                <a:cs typeface="Lato Bold"/>
                <a:sym typeface="Lato Bold"/>
              </a:rPr>
              <a:t>Hướng nghiên cứu tiếp theo</a:t>
            </a:r>
          </a:p>
        </p:txBody>
      </p:sp>
      <p:sp>
        <p:nvSpPr>
          <p:cNvPr id="16" name="TextBox 16"/>
          <p:cNvSpPr txBox="1"/>
          <p:nvPr/>
        </p:nvSpPr>
        <p:spPr>
          <a:xfrm>
            <a:off x="7515848" y="7811039"/>
            <a:ext cx="8921363" cy="1134237"/>
          </a:xfrm>
          <a:prstGeom prst="rect">
            <a:avLst/>
          </a:prstGeom>
        </p:spPr>
        <p:txBody>
          <a:bodyPr lIns="0" tIns="0" rIns="0" bIns="0" rtlCol="0" anchor="t">
            <a:spAutoFit/>
          </a:bodyPr>
          <a:lstStyle/>
          <a:p>
            <a:pPr marL="0" lvl="1" indent="0" algn="l">
              <a:lnSpc>
                <a:spcPts val="3024"/>
              </a:lnSpc>
            </a:pPr>
            <a:r>
              <a:rPr lang="en-US" sz="2400">
                <a:solidFill>
                  <a:srgbClr val="FFFFFF"/>
                </a:solidFill>
                <a:latin typeface="Montserrat"/>
                <a:ea typeface="Montserrat"/>
                <a:cs typeface="Montserrat"/>
                <a:sym typeface="Montserrat"/>
              </a:rPr>
              <a:t>Hướng nghiên cứu tiếp theo sẽ tập trung vào cải tiến việc lựa chọn mô hình và tối ưu hóa siêu tham số để nâng cao độ chính xác trong dự đoán hành vi khách hàng.</a:t>
            </a:r>
          </a:p>
        </p:txBody>
      </p:sp>
      <p:sp>
        <p:nvSpPr>
          <p:cNvPr id="18" name="AutoShape 18"/>
          <p:cNvSpPr/>
          <p:nvPr/>
        </p:nvSpPr>
        <p:spPr>
          <a:xfrm flipV="1">
            <a:off x="6853198" y="-958483"/>
            <a:ext cx="0" cy="10947829"/>
          </a:xfrm>
          <a:prstGeom prst="line">
            <a:avLst/>
          </a:prstGeom>
          <a:ln w="9525" cap="flat">
            <a:solidFill>
              <a:srgbClr val="8E8E8E"/>
            </a:solidFill>
            <a:prstDash val="solid"/>
            <a:headEnd type="none" w="sm" len="sm"/>
            <a:tailEnd type="none" w="sm" len="sm"/>
          </a:ln>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a:extLst>
            <a:ext uri="{FF2B5EF4-FFF2-40B4-BE49-F238E27FC236}">
              <a16:creationId xmlns:a16="http://schemas.microsoft.com/office/drawing/2014/main" id="{AC64B26A-0F2D-7D0E-D063-104A3D2A6347}"/>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BC1B3616-77A7-3B46-91EB-703484A1DA99}"/>
              </a:ext>
            </a:extLst>
          </p:cNvPr>
          <p:cNvSpPr txBox="1"/>
          <p:nvPr/>
        </p:nvSpPr>
        <p:spPr>
          <a:xfrm>
            <a:off x="990600" y="535093"/>
            <a:ext cx="11629303" cy="1000274"/>
          </a:xfrm>
          <a:prstGeom prst="rect">
            <a:avLst/>
          </a:prstGeom>
        </p:spPr>
        <p:txBody>
          <a:bodyPr wrap="square" lIns="0" tIns="0" rIns="0" bIns="0" rtlCol="0" anchor="t">
            <a:spAutoFit/>
          </a:bodyPr>
          <a:lstStyle/>
          <a:p>
            <a:pPr marL="0" lvl="0" indent="0" algn="l">
              <a:lnSpc>
                <a:spcPts val="7800"/>
              </a:lnSpc>
              <a:spcBef>
                <a:spcPct val="0"/>
              </a:spcBef>
            </a:pPr>
            <a:r>
              <a:rPr lang="en-US" sz="6500" b="1" dirty="0">
                <a:solidFill>
                  <a:srgbClr val="FFFFFF"/>
                </a:solidFill>
                <a:latin typeface="Lato Bold"/>
                <a:ea typeface="Lato Bold"/>
                <a:cs typeface="Lato Bold"/>
                <a:sym typeface="Lato Bold"/>
              </a:rPr>
              <a:t>Machine Learning Model Code </a:t>
            </a:r>
          </a:p>
        </p:txBody>
      </p:sp>
      <p:pic>
        <p:nvPicPr>
          <p:cNvPr id="9" name="Picture 8">
            <a:extLst>
              <a:ext uri="{FF2B5EF4-FFF2-40B4-BE49-F238E27FC236}">
                <a16:creationId xmlns:a16="http://schemas.microsoft.com/office/drawing/2014/main" id="{FDECC4E8-C774-1236-FF10-59B56E422CE4}"/>
              </a:ext>
            </a:extLst>
          </p:cNvPr>
          <p:cNvPicPr>
            <a:picLocks noChangeAspect="1"/>
          </p:cNvPicPr>
          <p:nvPr/>
        </p:nvPicPr>
        <p:blipFill>
          <a:blip r:embed="rId2"/>
          <a:stretch>
            <a:fillRect/>
          </a:stretch>
        </p:blipFill>
        <p:spPr>
          <a:xfrm>
            <a:off x="555268" y="2124311"/>
            <a:ext cx="4702532" cy="3100570"/>
          </a:xfrm>
          <a:prstGeom prst="rect">
            <a:avLst/>
          </a:prstGeom>
        </p:spPr>
      </p:pic>
      <p:pic>
        <p:nvPicPr>
          <p:cNvPr id="11" name="Picture 10">
            <a:extLst>
              <a:ext uri="{FF2B5EF4-FFF2-40B4-BE49-F238E27FC236}">
                <a16:creationId xmlns:a16="http://schemas.microsoft.com/office/drawing/2014/main" id="{4B91C01B-DB77-BB36-E1BF-286162C7A279}"/>
              </a:ext>
            </a:extLst>
          </p:cNvPr>
          <p:cNvPicPr>
            <a:picLocks noChangeAspect="1"/>
          </p:cNvPicPr>
          <p:nvPr/>
        </p:nvPicPr>
        <p:blipFill>
          <a:blip r:embed="rId3"/>
          <a:stretch>
            <a:fillRect/>
          </a:stretch>
        </p:blipFill>
        <p:spPr>
          <a:xfrm>
            <a:off x="5570374" y="2124311"/>
            <a:ext cx="6240626" cy="3096420"/>
          </a:xfrm>
          <a:prstGeom prst="rect">
            <a:avLst/>
          </a:prstGeom>
        </p:spPr>
      </p:pic>
      <p:pic>
        <p:nvPicPr>
          <p:cNvPr id="13" name="Picture 12">
            <a:extLst>
              <a:ext uri="{FF2B5EF4-FFF2-40B4-BE49-F238E27FC236}">
                <a16:creationId xmlns:a16="http://schemas.microsoft.com/office/drawing/2014/main" id="{41BD5D0A-36C7-D43C-ECCC-675AA5A2E15A}"/>
              </a:ext>
            </a:extLst>
          </p:cNvPr>
          <p:cNvPicPr>
            <a:picLocks noChangeAspect="1"/>
          </p:cNvPicPr>
          <p:nvPr/>
        </p:nvPicPr>
        <p:blipFill>
          <a:blip r:embed="rId4"/>
          <a:stretch>
            <a:fillRect/>
          </a:stretch>
        </p:blipFill>
        <p:spPr>
          <a:xfrm>
            <a:off x="12123574" y="2095500"/>
            <a:ext cx="5637134" cy="3161854"/>
          </a:xfrm>
          <a:prstGeom prst="rect">
            <a:avLst/>
          </a:prstGeom>
        </p:spPr>
      </p:pic>
      <p:pic>
        <p:nvPicPr>
          <p:cNvPr id="15" name="Picture 14">
            <a:extLst>
              <a:ext uri="{FF2B5EF4-FFF2-40B4-BE49-F238E27FC236}">
                <a16:creationId xmlns:a16="http://schemas.microsoft.com/office/drawing/2014/main" id="{E1482EBC-B30E-1DDD-A517-5D91ED70DF25}"/>
              </a:ext>
            </a:extLst>
          </p:cNvPr>
          <p:cNvPicPr>
            <a:picLocks noChangeAspect="1"/>
          </p:cNvPicPr>
          <p:nvPr/>
        </p:nvPicPr>
        <p:blipFill>
          <a:blip r:embed="rId5"/>
          <a:stretch>
            <a:fillRect/>
          </a:stretch>
        </p:blipFill>
        <p:spPr>
          <a:xfrm>
            <a:off x="555269" y="5527193"/>
            <a:ext cx="5015105" cy="4002721"/>
          </a:xfrm>
          <a:prstGeom prst="rect">
            <a:avLst/>
          </a:prstGeom>
        </p:spPr>
      </p:pic>
      <p:pic>
        <p:nvPicPr>
          <p:cNvPr id="17" name="Picture 16">
            <a:extLst>
              <a:ext uri="{FF2B5EF4-FFF2-40B4-BE49-F238E27FC236}">
                <a16:creationId xmlns:a16="http://schemas.microsoft.com/office/drawing/2014/main" id="{0098B843-7070-4A55-CC7F-DB618465FC26}"/>
              </a:ext>
            </a:extLst>
          </p:cNvPr>
          <p:cNvPicPr>
            <a:picLocks noChangeAspect="1"/>
          </p:cNvPicPr>
          <p:nvPr/>
        </p:nvPicPr>
        <p:blipFill>
          <a:blip r:embed="rId6"/>
          <a:stretch>
            <a:fillRect/>
          </a:stretch>
        </p:blipFill>
        <p:spPr>
          <a:xfrm>
            <a:off x="5867399" y="5462006"/>
            <a:ext cx="11853041" cy="4067907"/>
          </a:xfrm>
          <a:prstGeom prst="rect">
            <a:avLst/>
          </a:prstGeom>
        </p:spPr>
      </p:pic>
    </p:spTree>
    <p:extLst>
      <p:ext uri="{BB962C8B-B14F-4D97-AF65-F5344CB8AC3E}">
        <p14:creationId xmlns:p14="http://schemas.microsoft.com/office/powerpoint/2010/main" val="1993348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TextBox 3"/>
          <p:cNvSpPr txBox="1"/>
          <p:nvPr/>
        </p:nvSpPr>
        <p:spPr>
          <a:xfrm>
            <a:off x="1028700" y="4503597"/>
            <a:ext cx="9917478" cy="1838325"/>
          </a:xfrm>
          <a:prstGeom prst="rect">
            <a:avLst/>
          </a:prstGeom>
        </p:spPr>
        <p:txBody>
          <a:bodyPr lIns="0" tIns="0" rIns="0" bIns="0" rtlCol="0" anchor="t">
            <a:spAutoFit/>
          </a:bodyPr>
          <a:lstStyle/>
          <a:p>
            <a:pPr algn="l">
              <a:lnSpc>
                <a:spcPts val="14400"/>
              </a:lnSpc>
            </a:pPr>
            <a:r>
              <a:rPr lang="en-US" sz="12000" b="1">
                <a:solidFill>
                  <a:srgbClr val="F1F1F1"/>
                </a:solidFill>
                <a:latin typeface="Lato Bold"/>
                <a:ea typeface="Lato Bold"/>
                <a:cs typeface="Lato Bold"/>
                <a:sym typeface="Lato Bold"/>
              </a:rPr>
              <a:t>Xin cảm ơn!</a:t>
            </a:r>
          </a:p>
        </p:txBody>
      </p:sp>
      <p:sp>
        <p:nvSpPr>
          <p:cNvPr id="4" name="AutoShape 4"/>
          <p:cNvSpPr/>
          <p:nvPr/>
        </p:nvSpPr>
        <p:spPr>
          <a:xfrm>
            <a:off x="1028700" y="7430399"/>
            <a:ext cx="16230600" cy="0"/>
          </a:xfrm>
          <a:prstGeom prst="line">
            <a:avLst/>
          </a:prstGeom>
          <a:ln w="9525" cap="flat">
            <a:solidFill>
              <a:srgbClr val="FFFFFF"/>
            </a:solidFill>
            <a:prstDash val="solid"/>
            <a:headEnd type="none" w="sm" len="sm"/>
            <a:tailEnd type="none" w="sm" len="sm"/>
          </a:ln>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3575783" y="8770216"/>
            <a:ext cx="25439566" cy="4515991"/>
          </a:xfrm>
          <a:custGeom>
            <a:avLst/>
            <a:gdLst/>
            <a:ahLst/>
            <a:cxnLst/>
            <a:rect l="l" t="t" r="r" b="b"/>
            <a:pathLst>
              <a:path w="25439566" h="4515991">
                <a:moveTo>
                  <a:pt x="0" y="0"/>
                </a:moveTo>
                <a:lnTo>
                  <a:pt x="25439566" y="0"/>
                </a:lnTo>
                <a:lnTo>
                  <a:pt x="25439566" y="4515992"/>
                </a:lnTo>
                <a:lnTo>
                  <a:pt x="0" y="4515992"/>
                </a:lnTo>
                <a:lnTo>
                  <a:pt x="0" y="0"/>
                </a:lnTo>
                <a:close/>
              </a:path>
            </a:pathLst>
          </a:custGeom>
          <a:blipFill>
            <a:blip r:embed="rId2">
              <a:alphaModFix amt="15000"/>
              <a:extLst>
                <a:ext uri="{96DAC541-7B7A-43D3-8B79-37D633B846F1}">
                  <asvg:svgBlip xmlns:asvg="http://schemas.microsoft.com/office/drawing/2016/SVG/main" r:embed="rId3"/>
                </a:ext>
              </a:extLst>
            </a:blip>
            <a:stretch>
              <a:fillRect r="-628"/>
            </a:stretch>
          </a:blipFill>
        </p:spPr>
        <p:txBody>
          <a:bodyPr/>
          <a:lstStyle/>
          <a:p>
            <a:endParaRPr lang="vi-VN"/>
          </a:p>
        </p:txBody>
      </p:sp>
      <p:sp>
        <p:nvSpPr>
          <p:cNvPr id="3" name="AutoShape 3"/>
          <p:cNvSpPr/>
          <p:nvPr/>
        </p:nvSpPr>
        <p:spPr>
          <a:xfrm>
            <a:off x="1028700" y="2628900"/>
            <a:ext cx="16230600" cy="0"/>
          </a:xfrm>
          <a:prstGeom prst="line">
            <a:avLst/>
          </a:prstGeom>
          <a:ln w="9525" cap="flat">
            <a:solidFill>
              <a:srgbClr val="8E8E8E"/>
            </a:solidFill>
            <a:prstDash val="solid"/>
            <a:headEnd type="none" w="sm" len="sm"/>
            <a:tailEnd type="none" w="sm" len="sm"/>
          </a:ln>
        </p:spPr>
        <p:txBody>
          <a:bodyPr/>
          <a:lstStyle/>
          <a:p>
            <a:endParaRPr lang="vi-VN"/>
          </a:p>
        </p:txBody>
      </p:sp>
      <p:grpSp>
        <p:nvGrpSpPr>
          <p:cNvPr id="4" name="Group 4"/>
          <p:cNvGrpSpPr/>
          <p:nvPr/>
        </p:nvGrpSpPr>
        <p:grpSpPr>
          <a:xfrm>
            <a:off x="1028700" y="1028700"/>
            <a:ext cx="8890288" cy="1604963"/>
            <a:chOff x="0" y="0"/>
            <a:chExt cx="11853717" cy="2139950"/>
          </a:xfrm>
        </p:grpSpPr>
        <p:sp>
          <p:nvSpPr>
            <p:cNvPr id="5" name="TextBox 5"/>
            <p:cNvSpPr txBox="1"/>
            <p:nvPr/>
          </p:nvSpPr>
          <p:spPr>
            <a:xfrm>
              <a:off x="0" y="0"/>
              <a:ext cx="11853717" cy="1397000"/>
            </a:xfrm>
            <a:prstGeom prst="rect">
              <a:avLst/>
            </a:prstGeom>
          </p:spPr>
          <p:txBody>
            <a:bodyPr lIns="0" tIns="0" rIns="0" bIns="0" rtlCol="0" anchor="t">
              <a:spAutoFit/>
            </a:bodyPr>
            <a:lstStyle/>
            <a:p>
              <a:pPr marL="0" lvl="0" indent="0" algn="l">
                <a:lnSpc>
                  <a:spcPts val="8280"/>
                </a:lnSpc>
                <a:spcBef>
                  <a:spcPct val="0"/>
                </a:spcBef>
              </a:pPr>
              <a:r>
                <a:rPr lang="en-US" sz="6900" b="1">
                  <a:solidFill>
                    <a:srgbClr val="F1F1F1"/>
                  </a:solidFill>
                  <a:latin typeface="Montserrat Bold"/>
                  <a:ea typeface="Montserrat Bold"/>
                  <a:cs typeface="Montserrat Bold"/>
                  <a:sym typeface="Montserrat Bold"/>
                </a:rPr>
                <a:t>Mục lục</a:t>
              </a:r>
            </a:p>
          </p:txBody>
        </p:sp>
        <p:sp>
          <p:nvSpPr>
            <p:cNvPr id="6" name="TextBox 6"/>
            <p:cNvSpPr txBox="1"/>
            <p:nvPr/>
          </p:nvSpPr>
          <p:spPr>
            <a:xfrm>
              <a:off x="0" y="1552152"/>
              <a:ext cx="11853717" cy="579332"/>
            </a:xfrm>
            <a:prstGeom prst="rect">
              <a:avLst/>
            </a:prstGeom>
          </p:spPr>
          <p:txBody>
            <a:bodyPr lIns="0" tIns="0" rIns="0" bIns="0" rtlCol="0" anchor="t">
              <a:spAutoFit/>
            </a:bodyPr>
            <a:lstStyle/>
            <a:p>
              <a:pPr marL="0" lvl="0" indent="0" algn="l">
                <a:lnSpc>
                  <a:spcPts val="3542"/>
                </a:lnSpc>
                <a:spcBef>
                  <a:spcPct val="0"/>
                </a:spcBef>
              </a:pPr>
              <a:endParaRPr/>
            </a:p>
          </p:txBody>
        </p:sp>
      </p:grpSp>
      <p:sp>
        <p:nvSpPr>
          <p:cNvPr id="7" name="TextBox 7"/>
          <p:cNvSpPr txBox="1"/>
          <p:nvPr/>
        </p:nvSpPr>
        <p:spPr>
          <a:xfrm>
            <a:off x="3842430" y="4636970"/>
            <a:ext cx="9739722" cy="537845"/>
          </a:xfrm>
          <a:prstGeom prst="rect">
            <a:avLst/>
          </a:prstGeom>
        </p:spPr>
        <p:txBody>
          <a:bodyPr lIns="0" tIns="0" rIns="0" bIns="0" rtlCol="0" anchor="t">
            <a:spAutoFit/>
          </a:bodyPr>
          <a:lstStyle/>
          <a:p>
            <a:pPr algn="l">
              <a:lnSpc>
                <a:spcPts val="4480"/>
              </a:lnSpc>
            </a:pPr>
            <a:r>
              <a:rPr lang="en-US" sz="3200" dirty="0">
                <a:solidFill>
                  <a:srgbClr val="FFFFFF"/>
                </a:solidFill>
                <a:latin typeface="Montaser Arabic"/>
                <a:ea typeface="Montaser Arabic"/>
                <a:cs typeface="Montaser Arabic"/>
                <a:sym typeface="Montaser Arabic"/>
              </a:rPr>
              <a:t>CƠ SỞ LÝ LUẬN VÀ TỔNG QUAN NGHIÊN CỨU</a:t>
            </a:r>
          </a:p>
        </p:txBody>
      </p:sp>
      <p:sp>
        <p:nvSpPr>
          <p:cNvPr id="8" name="TextBox 8"/>
          <p:cNvSpPr txBox="1"/>
          <p:nvPr/>
        </p:nvSpPr>
        <p:spPr>
          <a:xfrm>
            <a:off x="3842430" y="5581248"/>
            <a:ext cx="6644297" cy="537845"/>
          </a:xfrm>
          <a:prstGeom prst="rect">
            <a:avLst/>
          </a:prstGeom>
        </p:spPr>
        <p:txBody>
          <a:bodyPr lIns="0" tIns="0" rIns="0" bIns="0" rtlCol="0" anchor="t">
            <a:spAutoFit/>
          </a:bodyPr>
          <a:lstStyle/>
          <a:p>
            <a:pPr algn="l">
              <a:lnSpc>
                <a:spcPts val="4480"/>
              </a:lnSpc>
            </a:pPr>
            <a:r>
              <a:rPr lang="en-US" sz="3200">
                <a:solidFill>
                  <a:srgbClr val="FFFFFF"/>
                </a:solidFill>
                <a:latin typeface="Montaser Arabic"/>
                <a:ea typeface="Montaser Arabic"/>
                <a:cs typeface="Montaser Arabic"/>
                <a:sym typeface="Montaser Arabic"/>
              </a:rPr>
              <a:t>PHƯƠNG PHÁP NGHIÊN CỨU</a:t>
            </a:r>
          </a:p>
        </p:txBody>
      </p:sp>
      <p:sp>
        <p:nvSpPr>
          <p:cNvPr id="9" name="TextBox 9"/>
          <p:cNvSpPr txBox="1"/>
          <p:nvPr/>
        </p:nvSpPr>
        <p:spPr>
          <a:xfrm>
            <a:off x="3842430" y="6603285"/>
            <a:ext cx="7994944" cy="537845"/>
          </a:xfrm>
          <a:prstGeom prst="rect">
            <a:avLst/>
          </a:prstGeom>
        </p:spPr>
        <p:txBody>
          <a:bodyPr lIns="0" tIns="0" rIns="0" bIns="0" rtlCol="0" anchor="t">
            <a:spAutoFit/>
          </a:bodyPr>
          <a:lstStyle/>
          <a:p>
            <a:pPr algn="l">
              <a:lnSpc>
                <a:spcPts val="4480"/>
              </a:lnSpc>
            </a:pPr>
            <a:r>
              <a:rPr lang="en-US" sz="3200">
                <a:solidFill>
                  <a:srgbClr val="FFFFFF"/>
                </a:solidFill>
                <a:latin typeface="Montaser Arabic"/>
                <a:ea typeface="Montaser Arabic"/>
                <a:cs typeface="Montaser Arabic"/>
                <a:sym typeface="Montaser Arabic"/>
              </a:rPr>
              <a:t>KẾT QUẢ NGHIÊN CỨU VÀ THẢO LUẬN</a:t>
            </a:r>
          </a:p>
        </p:txBody>
      </p:sp>
      <p:sp>
        <p:nvSpPr>
          <p:cNvPr id="10" name="TextBox 10"/>
          <p:cNvSpPr txBox="1"/>
          <p:nvPr/>
        </p:nvSpPr>
        <p:spPr>
          <a:xfrm>
            <a:off x="1028700" y="4636970"/>
            <a:ext cx="2055263" cy="537845"/>
          </a:xfrm>
          <a:prstGeom prst="rect">
            <a:avLst/>
          </a:prstGeom>
        </p:spPr>
        <p:txBody>
          <a:bodyPr lIns="0" tIns="0" rIns="0" bIns="0" rtlCol="0" anchor="t">
            <a:spAutoFit/>
          </a:bodyPr>
          <a:lstStyle/>
          <a:p>
            <a:pPr algn="l">
              <a:lnSpc>
                <a:spcPts val="4480"/>
              </a:lnSpc>
            </a:pPr>
            <a:r>
              <a:rPr lang="en-US" sz="3200">
                <a:solidFill>
                  <a:srgbClr val="F1F1F1"/>
                </a:solidFill>
                <a:latin typeface="Montaser Arabic"/>
                <a:ea typeface="Montaser Arabic"/>
                <a:cs typeface="Montaser Arabic"/>
                <a:sym typeface="Montaser Arabic"/>
              </a:rPr>
              <a:t>Chương 1</a:t>
            </a:r>
          </a:p>
        </p:txBody>
      </p:sp>
      <p:sp>
        <p:nvSpPr>
          <p:cNvPr id="11" name="TextBox 11"/>
          <p:cNvSpPr txBox="1"/>
          <p:nvPr/>
        </p:nvSpPr>
        <p:spPr>
          <a:xfrm>
            <a:off x="1028700" y="5581248"/>
            <a:ext cx="2392177" cy="537845"/>
          </a:xfrm>
          <a:prstGeom prst="rect">
            <a:avLst/>
          </a:prstGeom>
        </p:spPr>
        <p:txBody>
          <a:bodyPr lIns="0" tIns="0" rIns="0" bIns="0" rtlCol="0" anchor="t">
            <a:spAutoFit/>
          </a:bodyPr>
          <a:lstStyle/>
          <a:p>
            <a:pPr algn="l">
              <a:lnSpc>
                <a:spcPts val="4480"/>
              </a:lnSpc>
            </a:pPr>
            <a:r>
              <a:rPr lang="en-US" sz="3200">
                <a:solidFill>
                  <a:srgbClr val="F1F1F1"/>
                </a:solidFill>
                <a:latin typeface="Montaser Arabic"/>
                <a:ea typeface="Montaser Arabic"/>
                <a:cs typeface="Montaser Arabic"/>
                <a:sym typeface="Montaser Arabic"/>
              </a:rPr>
              <a:t>Chương 2</a:t>
            </a:r>
          </a:p>
        </p:txBody>
      </p:sp>
      <p:sp>
        <p:nvSpPr>
          <p:cNvPr id="12" name="TextBox 12"/>
          <p:cNvSpPr txBox="1"/>
          <p:nvPr/>
        </p:nvSpPr>
        <p:spPr>
          <a:xfrm>
            <a:off x="1028700" y="6603285"/>
            <a:ext cx="2055263" cy="537845"/>
          </a:xfrm>
          <a:prstGeom prst="rect">
            <a:avLst/>
          </a:prstGeom>
        </p:spPr>
        <p:txBody>
          <a:bodyPr lIns="0" tIns="0" rIns="0" bIns="0" rtlCol="0" anchor="t">
            <a:spAutoFit/>
          </a:bodyPr>
          <a:lstStyle/>
          <a:p>
            <a:pPr algn="l">
              <a:lnSpc>
                <a:spcPts val="4480"/>
              </a:lnSpc>
            </a:pPr>
            <a:r>
              <a:rPr lang="en-US" sz="3200">
                <a:solidFill>
                  <a:srgbClr val="F1F1F1"/>
                </a:solidFill>
                <a:latin typeface="Montaser Arabic"/>
                <a:ea typeface="Montaser Arabic"/>
                <a:cs typeface="Montaser Arabic"/>
                <a:sym typeface="Montaser Arabic"/>
              </a:rPr>
              <a:t>Chương 3</a:t>
            </a:r>
          </a:p>
        </p:txBody>
      </p:sp>
      <p:sp>
        <p:nvSpPr>
          <p:cNvPr id="13" name="TextBox 13"/>
          <p:cNvSpPr txBox="1"/>
          <p:nvPr/>
        </p:nvSpPr>
        <p:spPr>
          <a:xfrm>
            <a:off x="1028700" y="3725257"/>
            <a:ext cx="3173106" cy="537845"/>
          </a:xfrm>
          <a:prstGeom prst="rect">
            <a:avLst/>
          </a:prstGeom>
        </p:spPr>
        <p:txBody>
          <a:bodyPr lIns="0" tIns="0" rIns="0" bIns="0" rtlCol="0" anchor="t">
            <a:spAutoFit/>
          </a:bodyPr>
          <a:lstStyle/>
          <a:p>
            <a:pPr algn="l">
              <a:lnSpc>
                <a:spcPts val="4480"/>
              </a:lnSpc>
            </a:pPr>
            <a:r>
              <a:rPr lang="en-US" sz="3200">
                <a:solidFill>
                  <a:srgbClr val="F1F1F1"/>
                </a:solidFill>
                <a:latin typeface="Montaser Arabic"/>
                <a:ea typeface="Montaser Arabic"/>
                <a:cs typeface="Montaser Arabic"/>
                <a:sym typeface="Montaser Arabic"/>
              </a:rPr>
              <a:t>PHẦN MỞ ĐẦU</a:t>
            </a:r>
          </a:p>
        </p:txBody>
      </p:sp>
      <p:sp>
        <p:nvSpPr>
          <p:cNvPr id="14" name="TextBox 14"/>
          <p:cNvSpPr txBox="1"/>
          <p:nvPr/>
        </p:nvSpPr>
        <p:spPr>
          <a:xfrm>
            <a:off x="1028700" y="7655480"/>
            <a:ext cx="2055263" cy="537845"/>
          </a:xfrm>
          <a:prstGeom prst="rect">
            <a:avLst/>
          </a:prstGeom>
        </p:spPr>
        <p:txBody>
          <a:bodyPr lIns="0" tIns="0" rIns="0" bIns="0" rtlCol="0" anchor="t">
            <a:spAutoFit/>
          </a:bodyPr>
          <a:lstStyle/>
          <a:p>
            <a:pPr algn="l">
              <a:lnSpc>
                <a:spcPts val="4480"/>
              </a:lnSpc>
            </a:pPr>
            <a:r>
              <a:rPr lang="en-US" sz="3200">
                <a:solidFill>
                  <a:srgbClr val="F1F1F1"/>
                </a:solidFill>
                <a:latin typeface="Montaser Arabic"/>
                <a:ea typeface="Montaser Arabic"/>
                <a:cs typeface="Montaser Arabic"/>
                <a:sym typeface="Montaser Arabic"/>
              </a:rPr>
              <a:t>KẾT LUẬN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283143" cy="10287000"/>
            <a:chOff x="0" y="0"/>
            <a:chExt cx="2463681" cy="3479800"/>
          </a:xfrm>
        </p:grpSpPr>
        <p:sp>
          <p:nvSpPr>
            <p:cNvPr id="3" name="Freeform 3"/>
            <p:cNvSpPr/>
            <p:nvPr/>
          </p:nvSpPr>
          <p:spPr>
            <a:xfrm>
              <a:off x="0" y="0"/>
              <a:ext cx="2463681" cy="3479800"/>
            </a:xfrm>
            <a:custGeom>
              <a:avLst/>
              <a:gdLst/>
              <a:ahLst/>
              <a:cxnLst/>
              <a:rect l="l" t="t" r="r" b="b"/>
              <a:pathLst>
                <a:path w="2463681" h="3479800">
                  <a:moveTo>
                    <a:pt x="0" y="0"/>
                  </a:moveTo>
                  <a:lnTo>
                    <a:pt x="2463681" y="0"/>
                  </a:lnTo>
                  <a:lnTo>
                    <a:pt x="2463681" y="3479800"/>
                  </a:lnTo>
                  <a:lnTo>
                    <a:pt x="0" y="3479800"/>
                  </a:lnTo>
                  <a:close/>
                </a:path>
              </a:pathLst>
            </a:custGeom>
            <a:solidFill>
              <a:srgbClr val="FFFFFF"/>
            </a:solidFill>
          </p:spPr>
          <p:txBody>
            <a:bodyPr/>
            <a:lstStyle/>
            <a:p>
              <a:endParaRPr lang="vi-VN"/>
            </a:p>
          </p:txBody>
        </p:sp>
      </p:grpSp>
      <p:grpSp>
        <p:nvGrpSpPr>
          <p:cNvPr id="4" name="Group 4"/>
          <p:cNvGrpSpPr/>
          <p:nvPr/>
        </p:nvGrpSpPr>
        <p:grpSpPr>
          <a:xfrm>
            <a:off x="0" y="0"/>
            <a:ext cx="7283143" cy="10287000"/>
            <a:chOff x="0" y="0"/>
            <a:chExt cx="9710858" cy="13716000"/>
          </a:xfrm>
        </p:grpSpPr>
        <p:pic>
          <p:nvPicPr>
            <p:cNvPr id="5" name="Picture 5"/>
            <p:cNvPicPr>
              <a:picLocks noChangeAspect="1"/>
            </p:cNvPicPr>
            <p:nvPr/>
          </p:nvPicPr>
          <p:blipFill>
            <a:blip r:embed="rId2">
              <a:alphaModFix amt="19999"/>
            </a:blip>
            <a:srcRect l="16351" r="36449"/>
            <a:stretch>
              <a:fillRect/>
            </a:stretch>
          </p:blipFill>
          <p:spPr>
            <a:xfrm>
              <a:off x="0" y="0"/>
              <a:ext cx="9710858" cy="13716000"/>
            </a:xfrm>
            <a:prstGeom prst="rect">
              <a:avLst/>
            </a:prstGeom>
          </p:spPr>
        </p:pic>
      </p:grpSp>
      <p:sp>
        <p:nvSpPr>
          <p:cNvPr id="6" name="TextBox 6"/>
          <p:cNvSpPr txBox="1"/>
          <p:nvPr/>
        </p:nvSpPr>
        <p:spPr>
          <a:xfrm>
            <a:off x="514350" y="4076700"/>
            <a:ext cx="6254443" cy="2124075"/>
          </a:xfrm>
          <a:prstGeom prst="rect">
            <a:avLst/>
          </a:prstGeom>
        </p:spPr>
        <p:txBody>
          <a:bodyPr lIns="0" tIns="0" rIns="0" bIns="0" rtlCol="0" anchor="t">
            <a:spAutoFit/>
          </a:bodyPr>
          <a:lstStyle/>
          <a:p>
            <a:pPr algn="ctr">
              <a:lnSpc>
                <a:spcPts val="8370"/>
              </a:lnSpc>
            </a:pPr>
            <a:r>
              <a:rPr lang="en-US" sz="6975" b="1">
                <a:solidFill>
                  <a:srgbClr val="101010"/>
                </a:solidFill>
                <a:latin typeface="Lato Bold"/>
                <a:ea typeface="Lato Bold"/>
                <a:cs typeface="Lato Bold"/>
                <a:sym typeface="Lato Bold"/>
              </a:rPr>
              <a:t>Tính cấp thiết của đề tài </a:t>
            </a:r>
          </a:p>
        </p:txBody>
      </p:sp>
      <p:grpSp>
        <p:nvGrpSpPr>
          <p:cNvPr id="7" name="Group 7"/>
          <p:cNvGrpSpPr/>
          <p:nvPr/>
        </p:nvGrpSpPr>
        <p:grpSpPr>
          <a:xfrm>
            <a:off x="8021819" y="1436349"/>
            <a:ext cx="9803688" cy="2187152"/>
            <a:chOff x="0" y="0"/>
            <a:chExt cx="13071583" cy="2916203"/>
          </a:xfrm>
        </p:grpSpPr>
        <p:sp>
          <p:nvSpPr>
            <p:cNvPr id="8" name="TextBox 8"/>
            <p:cNvSpPr txBox="1"/>
            <p:nvPr/>
          </p:nvSpPr>
          <p:spPr>
            <a:xfrm>
              <a:off x="0" y="726088"/>
              <a:ext cx="13071583" cy="2190115"/>
            </a:xfrm>
            <a:prstGeom prst="rect">
              <a:avLst/>
            </a:prstGeom>
          </p:spPr>
          <p:txBody>
            <a:bodyPr lIns="0" tIns="0" rIns="0" bIns="0" rtlCol="0" anchor="t">
              <a:spAutoFit/>
            </a:bodyPr>
            <a:lstStyle/>
            <a:p>
              <a:pPr marL="474981" lvl="1" indent="-237491" algn="l">
                <a:lnSpc>
                  <a:spcPts val="3300"/>
                </a:lnSpc>
                <a:buFont typeface="Arial"/>
                <a:buChar char="•"/>
              </a:pPr>
              <a:r>
                <a:rPr lang="en-US" sz="2200" u="none" strike="noStrike">
                  <a:solidFill>
                    <a:srgbClr val="FFFFFF"/>
                  </a:solidFill>
                  <a:latin typeface="Montserrat"/>
                  <a:ea typeface="Montserrat"/>
                  <a:cs typeface="Montserrat"/>
                  <a:sym typeface="Montserrat"/>
                </a:rPr>
                <a:t>Hiểu và dự đoán hành vi khách hàng là yêu cầu </a:t>
              </a:r>
              <a:r>
                <a:rPr lang="en-US" sz="2200" b="1" u="none" strike="noStrike">
                  <a:solidFill>
                    <a:srgbClr val="FFFFFF"/>
                  </a:solidFill>
                  <a:latin typeface="Montserrat Bold"/>
                  <a:ea typeface="Montserrat Bold"/>
                  <a:cs typeface="Montserrat Bold"/>
                  <a:sym typeface="Montserrat Bold"/>
                </a:rPr>
                <a:t>thiết yếu</a:t>
              </a:r>
              <a:r>
                <a:rPr lang="en-US" sz="2200" u="none" strike="noStrike">
                  <a:solidFill>
                    <a:srgbClr val="FFFFFF"/>
                  </a:solidFill>
                  <a:latin typeface="Montserrat"/>
                  <a:ea typeface="Montserrat"/>
                  <a:cs typeface="Montserrat"/>
                  <a:sym typeface="Montserrat"/>
                </a:rPr>
                <a:t> để doanh nghiệp đáp ứng nhu cầu và tối ưu hóa trải nghiệm.</a:t>
              </a:r>
            </a:p>
            <a:p>
              <a:pPr marL="474981" lvl="1" indent="-237491" algn="l">
                <a:lnSpc>
                  <a:spcPts val="3300"/>
                </a:lnSpc>
                <a:buFont typeface="Arial"/>
                <a:buChar char="•"/>
              </a:pPr>
              <a:r>
                <a:rPr lang="en-US" sz="2200" u="none" strike="noStrike">
                  <a:solidFill>
                    <a:srgbClr val="FFFFFF"/>
                  </a:solidFill>
                  <a:latin typeface="Montserrat"/>
                  <a:ea typeface="Montserrat"/>
                  <a:cs typeface="Montserrat"/>
                  <a:sym typeface="Montserrat"/>
                </a:rPr>
                <a:t>70% người tiêu dùng sẵn sàng chia sẻ </a:t>
              </a:r>
              <a:r>
                <a:rPr lang="en-US" sz="2200" b="1" u="none" strike="noStrike">
                  <a:solidFill>
                    <a:srgbClr val="FFFFFF"/>
                  </a:solidFill>
                  <a:latin typeface="Montserrat Bold"/>
                  <a:ea typeface="Montserrat Bold"/>
                  <a:cs typeface="Montserrat Bold"/>
                  <a:sym typeface="Montserrat Bold"/>
                </a:rPr>
                <a:t>thông tin cá nhân </a:t>
              </a:r>
              <a:r>
                <a:rPr lang="en-US" sz="2200" u="none" strike="noStrike">
                  <a:solidFill>
                    <a:srgbClr val="FFFFFF"/>
                  </a:solidFill>
                  <a:latin typeface="Montserrat"/>
                  <a:ea typeface="Montserrat"/>
                  <a:cs typeface="Montserrat"/>
                  <a:sym typeface="Montserrat"/>
                </a:rPr>
                <a:t>nếu điều đó cải thiện trải nghiệm mua sắm (McKinsey &amp; Company).</a:t>
              </a:r>
            </a:p>
          </p:txBody>
        </p:sp>
        <p:sp>
          <p:nvSpPr>
            <p:cNvPr id="9" name="TextBox 9"/>
            <p:cNvSpPr txBox="1"/>
            <p:nvPr/>
          </p:nvSpPr>
          <p:spPr>
            <a:xfrm>
              <a:off x="0" y="-76200"/>
              <a:ext cx="13071583" cy="612140"/>
            </a:xfrm>
            <a:prstGeom prst="rect">
              <a:avLst/>
            </a:prstGeom>
          </p:spPr>
          <p:txBody>
            <a:bodyPr lIns="0" tIns="0" rIns="0" bIns="0" rtlCol="0" anchor="t">
              <a:spAutoFit/>
            </a:bodyPr>
            <a:lstStyle/>
            <a:p>
              <a:pPr marL="0" lvl="0" indent="0" algn="l">
                <a:lnSpc>
                  <a:spcPts val="4049"/>
                </a:lnSpc>
                <a:spcBef>
                  <a:spcPct val="0"/>
                </a:spcBef>
              </a:pPr>
              <a:r>
                <a:rPr lang="en-US" sz="2699" b="1" u="none" strike="noStrike">
                  <a:solidFill>
                    <a:srgbClr val="FFFFFF"/>
                  </a:solidFill>
                  <a:latin typeface="Montserrat Bold"/>
                  <a:ea typeface="Montserrat Bold"/>
                  <a:cs typeface="Montserrat Bold"/>
                  <a:sym typeface="Montserrat Bold"/>
                </a:rPr>
                <a:t>Tầm quan trọng của việc dự đoán hành vi mua sắm</a:t>
              </a:r>
            </a:p>
          </p:txBody>
        </p:sp>
      </p:grpSp>
      <p:grpSp>
        <p:nvGrpSpPr>
          <p:cNvPr id="10" name="Group 10"/>
          <p:cNvGrpSpPr/>
          <p:nvPr/>
        </p:nvGrpSpPr>
        <p:grpSpPr>
          <a:xfrm>
            <a:off x="8021819" y="4450868"/>
            <a:ext cx="9803688" cy="1289062"/>
            <a:chOff x="0" y="0"/>
            <a:chExt cx="13071583" cy="1718750"/>
          </a:xfrm>
        </p:grpSpPr>
        <p:sp>
          <p:nvSpPr>
            <p:cNvPr id="11" name="TextBox 11"/>
            <p:cNvSpPr txBox="1"/>
            <p:nvPr/>
          </p:nvSpPr>
          <p:spPr>
            <a:xfrm>
              <a:off x="0" y="646235"/>
              <a:ext cx="13071583" cy="1072515"/>
            </a:xfrm>
            <a:prstGeom prst="rect">
              <a:avLst/>
            </a:prstGeom>
          </p:spPr>
          <p:txBody>
            <a:bodyPr lIns="0" tIns="0" rIns="0" bIns="0" rtlCol="0" anchor="t">
              <a:spAutoFit/>
            </a:bodyPr>
            <a:lstStyle/>
            <a:p>
              <a:pPr marL="474981" lvl="1" indent="-237491" algn="l">
                <a:lnSpc>
                  <a:spcPts val="3300"/>
                </a:lnSpc>
                <a:buFont typeface="Arial"/>
                <a:buChar char="•"/>
              </a:pPr>
              <a:r>
                <a:rPr lang="en-US" sz="2200" u="none" strike="noStrike">
                  <a:solidFill>
                    <a:srgbClr val="FFFFFF"/>
                  </a:solidFill>
                  <a:latin typeface="Montserrat"/>
                  <a:ea typeface="Montserrat"/>
                  <a:cs typeface="Montserrat"/>
                  <a:sym typeface="Montserrat"/>
                </a:rPr>
                <a:t>Hơn 50% nhà tiếp thị gặp </a:t>
              </a:r>
              <a:r>
                <a:rPr lang="en-US" sz="2200" b="1" u="none" strike="noStrike">
                  <a:solidFill>
                    <a:srgbClr val="FFFFFF"/>
                  </a:solidFill>
                  <a:latin typeface="Montserrat Bold"/>
                  <a:ea typeface="Montserrat Bold"/>
                  <a:cs typeface="Montserrat Bold"/>
                  <a:sym typeface="Montserrat Bold"/>
                </a:rPr>
                <a:t>khó khăn</a:t>
              </a:r>
              <a:r>
                <a:rPr lang="en-US" sz="2200" u="none" strike="noStrike">
                  <a:solidFill>
                    <a:srgbClr val="FFFFFF"/>
                  </a:solidFill>
                  <a:latin typeface="Montserrat"/>
                  <a:ea typeface="Montserrat"/>
                  <a:cs typeface="Montserrat"/>
                  <a:sym typeface="Montserrat"/>
                </a:rPr>
                <a:t> trong việc xác định hành vi mua sắm, dẫn đến các chiến dịch không hiệu quả (Salesforce)</a:t>
              </a:r>
            </a:p>
          </p:txBody>
        </p:sp>
        <p:sp>
          <p:nvSpPr>
            <p:cNvPr id="12" name="TextBox 12"/>
            <p:cNvSpPr txBox="1"/>
            <p:nvPr/>
          </p:nvSpPr>
          <p:spPr>
            <a:xfrm>
              <a:off x="0" y="-76200"/>
              <a:ext cx="13071583" cy="612140"/>
            </a:xfrm>
            <a:prstGeom prst="rect">
              <a:avLst/>
            </a:prstGeom>
          </p:spPr>
          <p:txBody>
            <a:bodyPr lIns="0" tIns="0" rIns="0" bIns="0" rtlCol="0" anchor="t">
              <a:spAutoFit/>
            </a:bodyPr>
            <a:lstStyle/>
            <a:p>
              <a:pPr marL="0" lvl="0" indent="0" algn="l">
                <a:lnSpc>
                  <a:spcPts val="4049"/>
                </a:lnSpc>
                <a:spcBef>
                  <a:spcPct val="0"/>
                </a:spcBef>
              </a:pPr>
              <a:r>
                <a:rPr lang="en-US" sz="2699" b="1" u="none" strike="noStrike">
                  <a:solidFill>
                    <a:srgbClr val="FFFFFF"/>
                  </a:solidFill>
                  <a:latin typeface="Montserrat Bold"/>
                  <a:ea typeface="Montserrat Bold"/>
                  <a:cs typeface="Montserrat Bold"/>
                  <a:sym typeface="Montserrat Bold"/>
                </a:rPr>
                <a:t>Khó khăn trong việc dự đoán</a:t>
              </a:r>
            </a:p>
          </p:txBody>
        </p:sp>
      </p:grpSp>
      <p:grpSp>
        <p:nvGrpSpPr>
          <p:cNvPr id="13" name="Group 13"/>
          <p:cNvGrpSpPr/>
          <p:nvPr/>
        </p:nvGrpSpPr>
        <p:grpSpPr>
          <a:xfrm>
            <a:off x="8021819" y="6585453"/>
            <a:ext cx="9803688" cy="2214694"/>
            <a:chOff x="0" y="0"/>
            <a:chExt cx="13071583" cy="2952926"/>
          </a:xfrm>
        </p:grpSpPr>
        <p:sp>
          <p:nvSpPr>
            <p:cNvPr id="14" name="TextBox 14"/>
            <p:cNvSpPr txBox="1"/>
            <p:nvPr/>
          </p:nvSpPr>
          <p:spPr>
            <a:xfrm>
              <a:off x="0" y="-76200"/>
              <a:ext cx="13071583" cy="612140"/>
            </a:xfrm>
            <a:prstGeom prst="rect">
              <a:avLst/>
            </a:prstGeom>
          </p:spPr>
          <p:txBody>
            <a:bodyPr lIns="0" tIns="0" rIns="0" bIns="0" rtlCol="0" anchor="t">
              <a:spAutoFit/>
            </a:bodyPr>
            <a:lstStyle/>
            <a:p>
              <a:pPr marL="0" lvl="0" indent="0" algn="l">
                <a:lnSpc>
                  <a:spcPts val="4049"/>
                </a:lnSpc>
                <a:spcBef>
                  <a:spcPct val="0"/>
                </a:spcBef>
              </a:pPr>
              <a:r>
                <a:rPr lang="en-US" sz="2699" b="1" u="none" strike="noStrike">
                  <a:solidFill>
                    <a:srgbClr val="FFFFFF"/>
                  </a:solidFill>
                  <a:latin typeface="Montserrat Bold"/>
                  <a:ea typeface="Montserrat Bold"/>
                  <a:cs typeface="Montserrat Bold"/>
                  <a:sym typeface="Montserrat Bold"/>
                </a:rPr>
                <a:t>Giải pháp Stacking Ensemble Learning</a:t>
              </a:r>
            </a:p>
          </p:txBody>
        </p:sp>
        <p:sp>
          <p:nvSpPr>
            <p:cNvPr id="15" name="TextBox 15"/>
            <p:cNvSpPr txBox="1"/>
            <p:nvPr/>
          </p:nvSpPr>
          <p:spPr>
            <a:xfrm>
              <a:off x="0" y="762811"/>
              <a:ext cx="13071583" cy="2190115"/>
            </a:xfrm>
            <a:prstGeom prst="rect">
              <a:avLst/>
            </a:prstGeom>
          </p:spPr>
          <p:txBody>
            <a:bodyPr lIns="0" tIns="0" rIns="0" bIns="0" rtlCol="0" anchor="t">
              <a:spAutoFit/>
            </a:bodyPr>
            <a:lstStyle/>
            <a:p>
              <a:pPr marL="474981" lvl="1" indent="-237491" algn="l">
                <a:lnSpc>
                  <a:spcPts val="3300"/>
                </a:lnSpc>
                <a:buFont typeface="Arial"/>
                <a:buChar char="•"/>
              </a:pPr>
              <a:r>
                <a:rPr lang="en-US" sz="2200" u="none" strike="noStrike">
                  <a:solidFill>
                    <a:srgbClr val="FFFFFF"/>
                  </a:solidFill>
                  <a:latin typeface="Montserrat"/>
                  <a:ea typeface="Montserrat"/>
                  <a:cs typeface="Montserrat"/>
                  <a:sym typeface="Montserrat"/>
                </a:rPr>
                <a:t>Phương pháp Stacking giúp </a:t>
              </a:r>
              <a:r>
                <a:rPr lang="en-US" sz="2200" b="1" u="none" strike="noStrike">
                  <a:solidFill>
                    <a:srgbClr val="FFFFFF"/>
                  </a:solidFill>
                  <a:latin typeface="Montserrat Bold"/>
                  <a:ea typeface="Montserrat Bold"/>
                  <a:cs typeface="Montserrat Bold"/>
                  <a:sym typeface="Montserrat Bold"/>
                </a:rPr>
                <a:t>cải thiện</a:t>
              </a:r>
              <a:r>
                <a:rPr lang="en-US" sz="2200" u="none" strike="noStrike">
                  <a:solidFill>
                    <a:srgbClr val="FFFFFF"/>
                  </a:solidFill>
                  <a:latin typeface="Montserrat"/>
                  <a:ea typeface="Montserrat"/>
                  <a:cs typeface="Montserrat"/>
                  <a:sym typeface="Montserrat"/>
                </a:rPr>
                <a:t> độ chính xác trong dự đoán hành vi mua sắm.</a:t>
              </a:r>
            </a:p>
            <a:p>
              <a:pPr marL="474981" lvl="1" indent="-237491" algn="l">
                <a:lnSpc>
                  <a:spcPts val="3300"/>
                </a:lnSpc>
                <a:buFont typeface="Arial"/>
                <a:buChar char="•"/>
              </a:pPr>
              <a:r>
                <a:rPr lang="en-US" sz="2200" u="none" strike="noStrike">
                  <a:solidFill>
                    <a:srgbClr val="FFFFFF"/>
                  </a:solidFill>
                  <a:latin typeface="Montserrat"/>
                  <a:ea typeface="Montserrat"/>
                  <a:cs typeface="Montserrat"/>
                  <a:sym typeface="Montserrat"/>
                </a:rPr>
                <a:t>Một nghiên cứu cho thấy mô hình Stacking đạt độ chính xác dự đoán 95%, cao hơn mô hình đơn lẻ (80-85%, Xu et al., 2020).</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1938255"/>
            <a:ext cx="5848296" cy="2309011"/>
          </a:xfrm>
          <a:prstGeom prst="rect">
            <a:avLst/>
          </a:prstGeom>
        </p:spPr>
        <p:txBody>
          <a:bodyPr lIns="0" tIns="0" rIns="0" bIns="0" rtlCol="0" anchor="t">
            <a:spAutoFit/>
          </a:bodyPr>
          <a:lstStyle/>
          <a:p>
            <a:pPr algn="ctr">
              <a:lnSpc>
                <a:spcPts val="6085"/>
              </a:lnSpc>
            </a:pPr>
            <a:r>
              <a:rPr lang="en-US" sz="5071" b="1">
                <a:solidFill>
                  <a:srgbClr val="FFFFFF"/>
                </a:solidFill>
                <a:latin typeface="Montserrat Bold"/>
                <a:ea typeface="Montserrat Bold"/>
                <a:cs typeface="Montserrat Bold"/>
                <a:sym typeface="Montserrat Bold"/>
              </a:rPr>
              <a:t>Học máy </a:t>
            </a:r>
          </a:p>
          <a:p>
            <a:pPr marL="0" lvl="0" indent="0" algn="ctr">
              <a:lnSpc>
                <a:spcPts val="6085"/>
              </a:lnSpc>
              <a:spcBef>
                <a:spcPct val="0"/>
              </a:spcBef>
            </a:pPr>
            <a:r>
              <a:rPr lang="en-US" sz="5071" b="1">
                <a:solidFill>
                  <a:srgbClr val="FFFFFF"/>
                </a:solidFill>
                <a:latin typeface="Montserrat Bold"/>
                <a:ea typeface="Montserrat Bold"/>
                <a:cs typeface="Montserrat Bold"/>
                <a:sym typeface="Montserrat Bold"/>
              </a:rPr>
              <a:t>(Machine learning)</a:t>
            </a:r>
          </a:p>
        </p:txBody>
      </p:sp>
      <p:sp>
        <p:nvSpPr>
          <p:cNvPr id="3" name="TextBox 3"/>
          <p:cNvSpPr txBox="1"/>
          <p:nvPr/>
        </p:nvSpPr>
        <p:spPr>
          <a:xfrm>
            <a:off x="8459422" y="1852530"/>
            <a:ext cx="7354741" cy="478155"/>
          </a:xfrm>
          <a:prstGeom prst="rect">
            <a:avLst/>
          </a:prstGeom>
        </p:spPr>
        <p:txBody>
          <a:bodyPr lIns="0" tIns="0" rIns="0" bIns="0" rtlCol="0" anchor="t">
            <a:spAutoFit/>
          </a:bodyPr>
          <a:lstStyle/>
          <a:p>
            <a:pPr marL="0" lvl="0" indent="0" algn="l">
              <a:lnSpc>
                <a:spcPts val="4049"/>
              </a:lnSpc>
              <a:spcBef>
                <a:spcPct val="0"/>
              </a:spcBef>
            </a:pPr>
            <a:r>
              <a:rPr lang="en-US" sz="2699" b="1" u="none" strike="noStrike">
                <a:solidFill>
                  <a:srgbClr val="FFFFFF"/>
                </a:solidFill>
                <a:latin typeface="Montserrat Bold"/>
                <a:ea typeface="Montserrat Bold"/>
                <a:cs typeface="Montserrat Bold"/>
                <a:sym typeface="Montserrat Bold"/>
              </a:rPr>
              <a:t>Khái niệm về học máy </a:t>
            </a:r>
          </a:p>
        </p:txBody>
      </p:sp>
      <p:sp>
        <p:nvSpPr>
          <p:cNvPr id="4" name="TextBox 4"/>
          <p:cNvSpPr txBox="1"/>
          <p:nvPr/>
        </p:nvSpPr>
        <p:spPr>
          <a:xfrm>
            <a:off x="8459422" y="2428473"/>
            <a:ext cx="9028771" cy="1240155"/>
          </a:xfrm>
          <a:prstGeom prst="rect">
            <a:avLst/>
          </a:prstGeom>
        </p:spPr>
        <p:txBody>
          <a:bodyPr lIns="0" tIns="0" rIns="0" bIns="0" rtlCol="0" anchor="t">
            <a:spAutoFit/>
          </a:bodyPr>
          <a:lstStyle/>
          <a:p>
            <a:pPr marL="0" lvl="0" indent="0" algn="l">
              <a:lnSpc>
                <a:spcPts val="3300"/>
              </a:lnSpc>
              <a:spcBef>
                <a:spcPct val="0"/>
              </a:spcBef>
            </a:pPr>
            <a:r>
              <a:rPr lang="en-US" sz="2200">
                <a:solidFill>
                  <a:srgbClr val="FFFFFF"/>
                </a:solidFill>
                <a:latin typeface="Montserrat"/>
                <a:ea typeface="Montserrat"/>
                <a:cs typeface="Montserrat"/>
                <a:sym typeface="Montserrat"/>
              </a:rPr>
              <a:t>Học máy là một nhánh của trí tuệ nhân tạo, cho phép máy tính tự </a:t>
            </a:r>
            <a:r>
              <a:rPr lang="en-US" sz="2200" b="1">
                <a:solidFill>
                  <a:srgbClr val="FFFFFF"/>
                </a:solidFill>
                <a:latin typeface="Montserrat Bold"/>
                <a:ea typeface="Montserrat Bold"/>
                <a:cs typeface="Montserrat Bold"/>
                <a:sym typeface="Montserrat Bold"/>
              </a:rPr>
              <a:t>học từ dữ liệu</a:t>
            </a:r>
            <a:r>
              <a:rPr lang="en-US" sz="2200">
                <a:solidFill>
                  <a:srgbClr val="FFFFFF"/>
                </a:solidFill>
                <a:latin typeface="Montserrat"/>
                <a:ea typeface="Montserrat"/>
                <a:cs typeface="Montserrat"/>
                <a:sym typeface="Montserrat"/>
              </a:rPr>
              <a:t> và đưa ra dự đoán hoặc quyết định mà không cần lập trình chi tiết.</a:t>
            </a:r>
          </a:p>
        </p:txBody>
      </p:sp>
      <p:sp>
        <p:nvSpPr>
          <p:cNvPr id="5" name="TextBox 5"/>
          <p:cNvSpPr txBox="1"/>
          <p:nvPr/>
        </p:nvSpPr>
        <p:spPr>
          <a:xfrm>
            <a:off x="8459422" y="4307637"/>
            <a:ext cx="8352502" cy="478155"/>
          </a:xfrm>
          <a:prstGeom prst="rect">
            <a:avLst/>
          </a:prstGeom>
        </p:spPr>
        <p:txBody>
          <a:bodyPr lIns="0" tIns="0" rIns="0" bIns="0" rtlCol="0" anchor="t">
            <a:spAutoFit/>
          </a:bodyPr>
          <a:lstStyle/>
          <a:p>
            <a:pPr marL="0" lvl="0" indent="0" algn="l">
              <a:lnSpc>
                <a:spcPts val="4049"/>
              </a:lnSpc>
              <a:spcBef>
                <a:spcPct val="0"/>
              </a:spcBef>
            </a:pPr>
            <a:r>
              <a:rPr lang="en-US" sz="2699" b="1" u="none" strike="noStrike">
                <a:solidFill>
                  <a:srgbClr val="FFFFFF"/>
                </a:solidFill>
                <a:latin typeface="Montserrat Bold"/>
                <a:ea typeface="Montserrat Bold"/>
                <a:cs typeface="Montserrat Bold"/>
                <a:sym typeface="Montserrat Bold"/>
              </a:rPr>
              <a:t>Ứng dụng của học máy trong bài toán dự báo</a:t>
            </a:r>
          </a:p>
        </p:txBody>
      </p:sp>
      <p:sp>
        <p:nvSpPr>
          <p:cNvPr id="6" name="TextBox 6"/>
          <p:cNvSpPr txBox="1"/>
          <p:nvPr/>
        </p:nvSpPr>
        <p:spPr>
          <a:xfrm>
            <a:off x="8459422" y="4933950"/>
            <a:ext cx="9028771" cy="1240155"/>
          </a:xfrm>
          <a:prstGeom prst="rect">
            <a:avLst/>
          </a:prstGeom>
        </p:spPr>
        <p:txBody>
          <a:bodyPr lIns="0" tIns="0" rIns="0" bIns="0" rtlCol="0" anchor="t">
            <a:spAutoFit/>
          </a:bodyPr>
          <a:lstStyle/>
          <a:p>
            <a:pPr marL="0" lvl="0" indent="0" algn="l">
              <a:lnSpc>
                <a:spcPts val="3300"/>
              </a:lnSpc>
              <a:spcBef>
                <a:spcPct val="0"/>
              </a:spcBef>
            </a:pPr>
            <a:r>
              <a:rPr lang="en-US" sz="2200" u="none" strike="noStrike">
                <a:solidFill>
                  <a:srgbClr val="FFFFFF"/>
                </a:solidFill>
                <a:latin typeface="Montserrat"/>
                <a:ea typeface="Montserrat"/>
                <a:cs typeface="Montserrat"/>
                <a:sym typeface="Montserrat"/>
              </a:rPr>
              <a:t>Học máy giúp phân tích </a:t>
            </a:r>
            <a:r>
              <a:rPr lang="en-US" sz="2200" b="1" u="none" strike="noStrike">
                <a:solidFill>
                  <a:srgbClr val="FFFFFF"/>
                </a:solidFill>
                <a:latin typeface="Montserrat Bold"/>
                <a:ea typeface="Montserrat Bold"/>
                <a:cs typeface="Montserrat Bold"/>
                <a:sym typeface="Montserrat Bold"/>
              </a:rPr>
              <a:t>dữ liệu lịch sử </a:t>
            </a:r>
            <a:r>
              <a:rPr lang="en-US" sz="2200" u="none" strike="noStrike">
                <a:solidFill>
                  <a:srgbClr val="FFFFFF"/>
                </a:solidFill>
                <a:latin typeface="Montserrat"/>
                <a:ea typeface="Montserrat"/>
                <a:cs typeface="Montserrat"/>
                <a:sym typeface="Montserrat"/>
              </a:rPr>
              <a:t>để dự đoán xu hướng tương lai trong các lĩnh vực như tài chính, y tế, kinh doanh, và thời tiết.</a:t>
            </a:r>
          </a:p>
        </p:txBody>
      </p:sp>
      <p:sp>
        <p:nvSpPr>
          <p:cNvPr id="7" name="TextBox 7"/>
          <p:cNvSpPr txBox="1"/>
          <p:nvPr/>
        </p:nvSpPr>
        <p:spPr>
          <a:xfrm>
            <a:off x="8459422" y="6762744"/>
            <a:ext cx="9028771" cy="478155"/>
          </a:xfrm>
          <a:prstGeom prst="rect">
            <a:avLst/>
          </a:prstGeom>
        </p:spPr>
        <p:txBody>
          <a:bodyPr lIns="0" tIns="0" rIns="0" bIns="0" rtlCol="0" anchor="t">
            <a:spAutoFit/>
          </a:bodyPr>
          <a:lstStyle/>
          <a:p>
            <a:pPr marL="0" lvl="0" indent="0" algn="l">
              <a:lnSpc>
                <a:spcPts val="4049"/>
              </a:lnSpc>
              <a:spcBef>
                <a:spcPct val="0"/>
              </a:spcBef>
            </a:pPr>
            <a:r>
              <a:rPr lang="en-US" sz="2699" b="1" u="none" strike="noStrike">
                <a:solidFill>
                  <a:srgbClr val="FFFFFF"/>
                </a:solidFill>
                <a:latin typeface="Montserrat Bold"/>
                <a:ea typeface="Montserrat Bold"/>
                <a:cs typeface="Montserrat Bold"/>
                <a:sym typeface="Montserrat Bold"/>
              </a:rPr>
              <a:t>Các phương pháp học máy trong bài toán dự báo</a:t>
            </a:r>
          </a:p>
        </p:txBody>
      </p:sp>
      <p:sp>
        <p:nvSpPr>
          <p:cNvPr id="8" name="TextBox 8"/>
          <p:cNvSpPr txBox="1"/>
          <p:nvPr/>
        </p:nvSpPr>
        <p:spPr>
          <a:xfrm>
            <a:off x="8459422" y="7409580"/>
            <a:ext cx="8799878" cy="1240155"/>
          </a:xfrm>
          <a:prstGeom prst="rect">
            <a:avLst/>
          </a:prstGeom>
        </p:spPr>
        <p:txBody>
          <a:bodyPr lIns="0" tIns="0" rIns="0" bIns="0" rtlCol="0" anchor="t">
            <a:spAutoFit/>
          </a:bodyPr>
          <a:lstStyle/>
          <a:p>
            <a:pPr marL="0" lvl="0" indent="0" algn="l">
              <a:lnSpc>
                <a:spcPts val="3300"/>
              </a:lnSpc>
              <a:spcBef>
                <a:spcPct val="0"/>
              </a:spcBef>
            </a:pPr>
            <a:r>
              <a:rPr lang="en-US" sz="2200" u="none" strike="noStrike">
                <a:solidFill>
                  <a:srgbClr val="FFFFFF"/>
                </a:solidFill>
                <a:latin typeface="Montserrat"/>
                <a:ea typeface="Montserrat"/>
                <a:cs typeface="Montserrat"/>
                <a:sym typeface="Montserrat"/>
              </a:rPr>
              <a:t>Phương pháp </a:t>
            </a:r>
            <a:r>
              <a:rPr lang="en-US" sz="2200" b="1" u="none" strike="noStrike">
                <a:solidFill>
                  <a:srgbClr val="FFFFFF"/>
                </a:solidFill>
                <a:latin typeface="Montserrat Bold"/>
                <a:ea typeface="Montserrat Bold"/>
                <a:cs typeface="Montserrat Bold"/>
                <a:sym typeface="Montserrat Bold"/>
              </a:rPr>
              <a:t>phổ biến </a:t>
            </a:r>
            <a:r>
              <a:rPr lang="en-US" sz="2200" u="none" strike="noStrike">
                <a:solidFill>
                  <a:srgbClr val="FFFFFF"/>
                </a:solidFill>
                <a:latin typeface="Montserrat"/>
                <a:ea typeface="Montserrat"/>
                <a:cs typeface="Montserrat"/>
                <a:sym typeface="Montserrat"/>
              </a:rPr>
              <a:t>gồm hồi quy tuyến tính, cây quyết định, mạng nơ-ron nhân tạo, và mô hình ensemble như Random Forest và Stacking.</a:t>
            </a:r>
          </a:p>
        </p:txBody>
      </p:sp>
      <p:sp>
        <p:nvSpPr>
          <p:cNvPr id="9" name="AutoShape 9"/>
          <p:cNvSpPr/>
          <p:nvPr/>
        </p:nvSpPr>
        <p:spPr>
          <a:xfrm flipV="1">
            <a:off x="7894697" y="1683979"/>
            <a:ext cx="0" cy="7574321"/>
          </a:xfrm>
          <a:prstGeom prst="line">
            <a:avLst/>
          </a:prstGeom>
          <a:ln w="9525" cap="flat">
            <a:solidFill>
              <a:srgbClr val="F1F1F1"/>
            </a:solidFill>
            <a:prstDash val="solid"/>
            <a:headEnd type="none" w="sm" len="sm"/>
            <a:tailEnd type="none" w="sm" len="sm"/>
          </a:ln>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49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vi-VN"/>
          </a:p>
        </p:txBody>
      </p:sp>
      <p:sp>
        <p:nvSpPr>
          <p:cNvPr id="3" name="Freeform 3"/>
          <p:cNvSpPr/>
          <p:nvPr/>
        </p:nvSpPr>
        <p:spPr>
          <a:xfrm rot="5400000">
            <a:off x="16336866" y="1496894"/>
            <a:ext cx="646032" cy="646032"/>
          </a:xfrm>
          <a:custGeom>
            <a:avLst/>
            <a:gdLst/>
            <a:ahLst/>
            <a:cxnLst/>
            <a:rect l="l" t="t" r="r" b="b"/>
            <a:pathLst>
              <a:path w="646032" h="646032">
                <a:moveTo>
                  <a:pt x="0" y="0"/>
                </a:moveTo>
                <a:lnTo>
                  <a:pt x="646032" y="0"/>
                </a:lnTo>
                <a:lnTo>
                  <a:pt x="646032" y="646032"/>
                </a:lnTo>
                <a:lnTo>
                  <a:pt x="0" y="6460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4" name="Group 4"/>
          <p:cNvGrpSpPr/>
          <p:nvPr/>
        </p:nvGrpSpPr>
        <p:grpSpPr>
          <a:xfrm>
            <a:off x="1060215" y="1496894"/>
            <a:ext cx="10523347" cy="1578292"/>
            <a:chOff x="0" y="0"/>
            <a:chExt cx="14031129" cy="2104390"/>
          </a:xfrm>
        </p:grpSpPr>
        <p:sp>
          <p:nvSpPr>
            <p:cNvPr id="5" name="TextBox 5"/>
            <p:cNvSpPr txBox="1"/>
            <p:nvPr/>
          </p:nvSpPr>
          <p:spPr>
            <a:xfrm>
              <a:off x="0" y="0"/>
              <a:ext cx="14031129" cy="1460500"/>
            </a:xfrm>
            <a:prstGeom prst="rect">
              <a:avLst/>
            </a:prstGeom>
          </p:spPr>
          <p:txBody>
            <a:bodyPr lIns="0" tIns="0" rIns="0" bIns="0" rtlCol="0" anchor="t">
              <a:spAutoFit/>
            </a:bodyPr>
            <a:lstStyle/>
            <a:p>
              <a:pPr marL="0" lvl="0" indent="0" algn="l">
                <a:lnSpc>
                  <a:spcPts val="8640"/>
                </a:lnSpc>
                <a:spcBef>
                  <a:spcPct val="0"/>
                </a:spcBef>
              </a:pPr>
              <a:r>
                <a:rPr lang="en-US" sz="7200" b="1">
                  <a:solidFill>
                    <a:srgbClr val="F1F1F1"/>
                  </a:solidFill>
                  <a:latin typeface="Lato Bold"/>
                  <a:ea typeface="Lato Bold"/>
                  <a:cs typeface="Lato Bold"/>
                  <a:sym typeface="Lato Bold"/>
                </a:rPr>
                <a:t>Tổng quan đề tài</a:t>
              </a:r>
            </a:p>
          </p:txBody>
        </p:sp>
        <p:sp>
          <p:nvSpPr>
            <p:cNvPr id="6" name="TextBox 6"/>
            <p:cNvSpPr txBox="1"/>
            <p:nvPr/>
          </p:nvSpPr>
          <p:spPr>
            <a:xfrm>
              <a:off x="0" y="1516592"/>
              <a:ext cx="14031129" cy="579332"/>
            </a:xfrm>
            <a:prstGeom prst="rect">
              <a:avLst/>
            </a:prstGeom>
          </p:spPr>
          <p:txBody>
            <a:bodyPr lIns="0" tIns="0" rIns="0" bIns="0" rtlCol="0" anchor="t">
              <a:spAutoFit/>
            </a:bodyPr>
            <a:lstStyle/>
            <a:p>
              <a:pPr marL="0" lvl="0" indent="0" algn="l">
                <a:lnSpc>
                  <a:spcPts val="3542"/>
                </a:lnSpc>
                <a:spcBef>
                  <a:spcPct val="0"/>
                </a:spcBef>
              </a:pPr>
              <a:endParaRPr/>
            </a:p>
          </p:txBody>
        </p:sp>
      </p:grpSp>
      <p:sp>
        <p:nvSpPr>
          <p:cNvPr id="7" name="AutoShape 7"/>
          <p:cNvSpPr/>
          <p:nvPr/>
        </p:nvSpPr>
        <p:spPr>
          <a:xfrm>
            <a:off x="1028700" y="2864393"/>
            <a:ext cx="16230600" cy="0"/>
          </a:xfrm>
          <a:prstGeom prst="line">
            <a:avLst/>
          </a:prstGeom>
          <a:ln w="9525" cap="flat">
            <a:solidFill>
              <a:srgbClr val="F1F1F1"/>
            </a:solidFill>
            <a:prstDash val="solid"/>
            <a:headEnd type="none" w="sm" len="sm"/>
            <a:tailEnd type="none" w="sm" len="sm"/>
          </a:ln>
        </p:spPr>
        <p:txBody>
          <a:bodyPr/>
          <a:lstStyle/>
          <a:p>
            <a:endParaRPr lang="vi-VN"/>
          </a:p>
        </p:txBody>
      </p:sp>
      <p:sp>
        <p:nvSpPr>
          <p:cNvPr id="8" name="TextBox 8"/>
          <p:cNvSpPr txBox="1"/>
          <p:nvPr/>
        </p:nvSpPr>
        <p:spPr>
          <a:xfrm>
            <a:off x="675905" y="5498338"/>
            <a:ext cx="5051312" cy="2524760"/>
          </a:xfrm>
          <a:prstGeom prst="rect">
            <a:avLst/>
          </a:prstGeom>
        </p:spPr>
        <p:txBody>
          <a:bodyPr lIns="0" tIns="0" rIns="0" bIns="0" rtlCol="0" anchor="t">
            <a:spAutoFit/>
          </a:bodyPr>
          <a:lstStyle/>
          <a:p>
            <a:pPr marL="474979" lvl="1" indent="-237490" algn="l">
              <a:lnSpc>
                <a:spcPts val="2859"/>
              </a:lnSpc>
              <a:buFont typeface="Arial"/>
              <a:buChar char="•"/>
            </a:pPr>
            <a:r>
              <a:rPr lang="en-US" sz="2199">
                <a:solidFill>
                  <a:srgbClr val="F1F1F1"/>
                </a:solidFill>
                <a:latin typeface="Montserrat"/>
                <a:ea typeface="Montserrat"/>
                <a:cs typeface="Montserrat"/>
                <a:sym typeface="Montserrat"/>
              </a:rPr>
              <a:t>Nghiên cứu các yếu tố ảnh hưởng đến quyết định mua sắm trực tuyến của khách hàng.</a:t>
            </a:r>
          </a:p>
          <a:p>
            <a:pPr algn="l">
              <a:lnSpc>
                <a:spcPts val="2859"/>
              </a:lnSpc>
            </a:pPr>
            <a:endParaRPr lang="en-US" sz="2199">
              <a:solidFill>
                <a:srgbClr val="F1F1F1"/>
              </a:solidFill>
              <a:latin typeface="Montserrat"/>
              <a:ea typeface="Montserrat"/>
              <a:cs typeface="Montserrat"/>
              <a:sym typeface="Montserrat"/>
            </a:endParaRPr>
          </a:p>
          <a:p>
            <a:pPr marL="474979" lvl="1" indent="-237490" algn="l">
              <a:lnSpc>
                <a:spcPts val="2859"/>
              </a:lnSpc>
              <a:buFont typeface="Arial"/>
              <a:buChar char="•"/>
            </a:pPr>
            <a:r>
              <a:rPr lang="en-US" sz="2199">
                <a:solidFill>
                  <a:srgbClr val="F1F1F1"/>
                </a:solidFill>
                <a:latin typeface="Montserrat"/>
                <a:ea typeface="Montserrat"/>
                <a:cs typeface="Montserrat"/>
                <a:sym typeface="Montserrat"/>
              </a:rPr>
              <a:t>Phát triển mô hình học máy để dự đoán khả năng mua hàng của khách hàng</a:t>
            </a:r>
          </a:p>
        </p:txBody>
      </p:sp>
      <p:sp>
        <p:nvSpPr>
          <p:cNvPr id="9" name="TextBox 9"/>
          <p:cNvSpPr txBox="1"/>
          <p:nvPr/>
        </p:nvSpPr>
        <p:spPr>
          <a:xfrm>
            <a:off x="952315" y="4378844"/>
            <a:ext cx="5326225" cy="457200"/>
          </a:xfrm>
          <a:prstGeom prst="rect">
            <a:avLst/>
          </a:prstGeom>
        </p:spPr>
        <p:txBody>
          <a:bodyPr lIns="0" tIns="0" rIns="0" bIns="0" rtlCol="0" anchor="t">
            <a:spAutoFit/>
          </a:bodyPr>
          <a:lstStyle/>
          <a:p>
            <a:pPr algn="l">
              <a:lnSpc>
                <a:spcPts val="3600"/>
              </a:lnSpc>
            </a:pPr>
            <a:r>
              <a:rPr lang="en-US" sz="3000" b="1">
                <a:solidFill>
                  <a:srgbClr val="FFFFFF"/>
                </a:solidFill>
                <a:latin typeface="Montserrat Bold"/>
                <a:ea typeface="Montserrat Bold"/>
                <a:cs typeface="Montserrat Bold"/>
                <a:sym typeface="Montserrat Bold"/>
              </a:rPr>
              <a:t>Mục tiêu nghiên cứu </a:t>
            </a:r>
          </a:p>
        </p:txBody>
      </p:sp>
      <p:sp>
        <p:nvSpPr>
          <p:cNvPr id="10" name="TextBox 10"/>
          <p:cNvSpPr txBox="1"/>
          <p:nvPr/>
        </p:nvSpPr>
        <p:spPr>
          <a:xfrm>
            <a:off x="6398822" y="5498338"/>
            <a:ext cx="4508372" cy="1076960"/>
          </a:xfrm>
          <a:prstGeom prst="rect">
            <a:avLst/>
          </a:prstGeom>
        </p:spPr>
        <p:txBody>
          <a:bodyPr lIns="0" tIns="0" rIns="0" bIns="0" rtlCol="0" anchor="t">
            <a:spAutoFit/>
          </a:bodyPr>
          <a:lstStyle/>
          <a:p>
            <a:pPr marL="474979" lvl="1" indent="-237490" algn="l">
              <a:lnSpc>
                <a:spcPts val="2859"/>
              </a:lnSpc>
              <a:buFont typeface="Arial"/>
              <a:buChar char="•"/>
            </a:pPr>
            <a:r>
              <a:rPr lang="en-US" sz="2199" u="none" strike="noStrike">
                <a:solidFill>
                  <a:srgbClr val="F1F1F1"/>
                </a:solidFill>
                <a:latin typeface="Montserrat"/>
                <a:ea typeface="Montserrat"/>
                <a:cs typeface="Montserrat"/>
                <a:sym typeface="Montserrat"/>
              </a:rPr>
              <a:t>Hành vi mua sắm của khách hàng trên các sàn thương mại điện tử</a:t>
            </a:r>
          </a:p>
        </p:txBody>
      </p:sp>
      <p:sp>
        <p:nvSpPr>
          <p:cNvPr id="11" name="TextBox 11"/>
          <p:cNvSpPr txBox="1"/>
          <p:nvPr/>
        </p:nvSpPr>
        <p:spPr>
          <a:xfrm>
            <a:off x="6537020" y="4378844"/>
            <a:ext cx="4508372" cy="457200"/>
          </a:xfrm>
          <a:prstGeom prst="rect">
            <a:avLst/>
          </a:prstGeom>
        </p:spPr>
        <p:txBody>
          <a:bodyPr lIns="0" tIns="0" rIns="0" bIns="0" rtlCol="0" anchor="t">
            <a:spAutoFit/>
          </a:bodyPr>
          <a:lstStyle/>
          <a:p>
            <a:pPr marL="0" lvl="0" indent="0" algn="l">
              <a:lnSpc>
                <a:spcPts val="3600"/>
              </a:lnSpc>
              <a:spcBef>
                <a:spcPct val="0"/>
              </a:spcBef>
            </a:pPr>
            <a:r>
              <a:rPr lang="en-US" sz="3000" b="1" u="none" strike="noStrike">
                <a:solidFill>
                  <a:srgbClr val="FFFFFF"/>
                </a:solidFill>
                <a:latin typeface="Montserrat Bold"/>
                <a:ea typeface="Montserrat Bold"/>
                <a:cs typeface="Montserrat Bold"/>
                <a:sym typeface="Montserrat Bold"/>
              </a:rPr>
              <a:t>Đối tượng nghiên cứu </a:t>
            </a:r>
          </a:p>
        </p:txBody>
      </p:sp>
      <p:sp>
        <p:nvSpPr>
          <p:cNvPr id="12" name="TextBox 12"/>
          <p:cNvSpPr txBox="1"/>
          <p:nvPr/>
        </p:nvSpPr>
        <p:spPr>
          <a:xfrm>
            <a:off x="12121724" y="7295424"/>
            <a:ext cx="5263313" cy="1800860"/>
          </a:xfrm>
          <a:prstGeom prst="rect">
            <a:avLst/>
          </a:prstGeom>
        </p:spPr>
        <p:txBody>
          <a:bodyPr lIns="0" tIns="0" rIns="0" bIns="0" rtlCol="0" anchor="t">
            <a:spAutoFit/>
          </a:bodyPr>
          <a:lstStyle/>
          <a:p>
            <a:pPr algn="l">
              <a:lnSpc>
                <a:spcPts val="2859"/>
              </a:lnSpc>
            </a:pPr>
            <a:r>
              <a:rPr lang="en-US" sz="2199" b="1" i="1">
                <a:solidFill>
                  <a:srgbClr val="F1F1F1"/>
                </a:solidFill>
                <a:latin typeface="Montserrat Bold Italics"/>
                <a:ea typeface="Montserrat Bold Italics"/>
                <a:cs typeface="Montserrat Bold Italics"/>
                <a:sym typeface="Montserrat Bold Italics"/>
              </a:rPr>
              <a:t>Nghiên cứu định lượng: </a:t>
            </a:r>
          </a:p>
          <a:p>
            <a:pPr marL="474979" lvl="1" indent="-237490" algn="l">
              <a:lnSpc>
                <a:spcPts val="2859"/>
              </a:lnSpc>
              <a:buFont typeface="Arial"/>
              <a:buChar char="•"/>
            </a:pPr>
            <a:r>
              <a:rPr lang="en-US" sz="2199" u="none" strike="noStrike">
                <a:solidFill>
                  <a:srgbClr val="F1F1F1"/>
                </a:solidFill>
                <a:latin typeface="Montserrat"/>
                <a:ea typeface="Montserrat"/>
                <a:cs typeface="Montserrat"/>
                <a:sym typeface="Montserrat"/>
              </a:rPr>
              <a:t>Khám phá dữ liệu EDA</a:t>
            </a:r>
          </a:p>
          <a:p>
            <a:pPr marL="474979" lvl="1" indent="-237490" algn="l">
              <a:lnSpc>
                <a:spcPts val="2859"/>
              </a:lnSpc>
              <a:buFont typeface="Arial"/>
              <a:buChar char="•"/>
            </a:pPr>
            <a:r>
              <a:rPr lang="en-US" sz="2199" u="none" strike="noStrike">
                <a:solidFill>
                  <a:srgbClr val="F1F1F1"/>
                </a:solidFill>
                <a:latin typeface="Montserrat"/>
                <a:ea typeface="Montserrat"/>
                <a:cs typeface="Montserrat"/>
                <a:sym typeface="Montserrat"/>
              </a:rPr>
              <a:t>Phương pháp SMOTE</a:t>
            </a:r>
          </a:p>
          <a:p>
            <a:pPr marL="474979" lvl="1" indent="-237490" algn="l">
              <a:lnSpc>
                <a:spcPts val="2859"/>
              </a:lnSpc>
              <a:buFont typeface="Arial"/>
              <a:buChar char="•"/>
            </a:pPr>
            <a:r>
              <a:rPr lang="en-US" sz="2199" u="none" strike="noStrike">
                <a:solidFill>
                  <a:srgbClr val="F1F1F1"/>
                </a:solidFill>
                <a:latin typeface="Montserrat"/>
                <a:ea typeface="Montserrat"/>
                <a:cs typeface="Montserrat"/>
                <a:sym typeface="Montserrat"/>
              </a:rPr>
              <a:t>Phương pháp Stacking Enssemble Learning</a:t>
            </a:r>
          </a:p>
        </p:txBody>
      </p:sp>
      <p:sp>
        <p:nvSpPr>
          <p:cNvPr id="13" name="TextBox 13"/>
          <p:cNvSpPr txBox="1"/>
          <p:nvPr/>
        </p:nvSpPr>
        <p:spPr>
          <a:xfrm>
            <a:off x="12121724" y="4378844"/>
            <a:ext cx="5263313" cy="457200"/>
          </a:xfrm>
          <a:prstGeom prst="rect">
            <a:avLst/>
          </a:prstGeom>
        </p:spPr>
        <p:txBody>
          <a:bodyPr lIns="0" tIns="0" rIns="0" bIns="0" rtlCol="0" anchor="t">
            <a:spAutoFit/>
          </a:bodyPr>
          <a:lstStyle/>
          <a:p>
            <a:pPr marL="0" lvl="0" indent="0" algn="l">
              <a:lnSpc>
                <a:spcPts val="3600"/>
              </a:lnSpc>
              <a:spcBef>
                <a:spcPct val="0"/>
              </a:spcBef>
            </a:pPr>
            <a:r>
              <a:rPr lang="en-US" sz="3000" b="1" u="none" strike="noStrike">
                <a:solidFill>
                  <a:srgbClr val="FFFFFF"/>
                </a:solidFill>
                <a:latin typeface="Montserrat Bold"/>
                <a:ea typeface="Montserrat Bold"/>
                <a:cs typeface="Montserrat Bold"/>
                <a:sym typeface="Montserrat Bold"/>
              </a:rPr>
              <a:t>Phương pháp nghiên cứu </a:t>
            </a:r>
          </a:p>
        </p:txBody>
      </p:sp>
      <p:sp>
        <p:nvSpPr>
          <p:cNvPr id="14" name="AutoShape 14"/>
          <p:cNvSpPr/>
          <p:nvPr/>
        </p:nvSpPr>
        <p:spPr>
          <a:xfrm flipV="1">
            <a:off x="5998849" y="3348355"/>
            <a:ext cx="0" cy="5606998"/>
          </a:xfrm>
          <a:prstGeom prst="line">
            <a:avLst/>
          </a:prstGeom>
          <a:ln w="9525" cap="flat">
            <a:solidFill>
              <a:srgbClr val="F1F1F1"/>
            </a:solidFill>
            <a:prstDash val="solid"/>
            <a:headEnd type="none" w="sm" len="sm"/>
            <a:tailEnd type="none" w="sm" len="sm"/>
          </a:ln>
        </p:spPr>
        <p:txBody>
          <a:bodyPr/>
          <a:lstStyle/>
          <a:p>
            <a:endParaRPr lang="vi-VN"/>
          </a:p>
        </p:txBody>
      </p:sp>
      <p:sp>
        <p:nvSpPr>
          <p:cNvPr id="15" name="AutoShape 15"/>
          <p:cNvSpPr/>
          <p:nvPr/>
        </p:nvSpPr>
        <p:spPr>
          <a:xfrm flipV="1">
            <a:off x="11583561" y="3348355"/>
            <a:ext cx="0" cy="5606998"/>
          </a:xfrm>
          <a:prstGeom prst="line">
            <a:avLst/>
          </a:prstGeom>
          <a:ln w="9525" cap="flat">
            <a:solidFill>
              <a:srgbClr val="F1F1F1"/>
            </a:solidFill>
            <a:prstDash val="solid"/>
            <a:headEnd type="none" w="sm" len="sm"/>
            <a:tailEnd type="none" w="sm" len="sm"/>
          </a:ln>
        </p:spPr>
        <p:txBody>
          <a:bodyPr/>
          <a:lstStyle/>
          <a:p>
            <a:endParaRPr lang="vi-VN"/>
          </a:p>
        </p:txBody>
      </p:sp>
      <p:sp>
        <p:nvSpPr>
          <p:cNvPr id="16" name="TextBox 16"/>
          <p:cNvSpPr txBox="1"/>
          <p:nvPr/>
        </p:nvSpPr>
        <p:spPr>
          <a:xfrm>
            <a:off x="12121724" y="5540894"/>
            <a:ext cx="5490371" cy="1438910"/>
          </a:xfrm>
          <a:prstGeom prst="rect">
            <a:avLst/>
          </a:prstGeom>
        </p:spPr>
        <p:txBody>
          <a:bodyPr lIns="0" tIns="0" rIns="0" bIns="0" rtlCol="0" anchor="t">
            <a:spAutoFit/>
          </a:bodyPr>
          <a:lstStyle/>
          <a:p>
            <a:pPr algn="l">
              <a:lnSpc>
                <a:spcPts val="2859"/>
              </a:lnSpc>
            </a:pPr>
            <a:r>
              <a:rPr lang="en-US" sz="2199" b="1" i="1">
                <a:solidFill>
                  <a:srgbClr val="F1F1F1"/>
                </a:solidFill>
                <a:latin typeface="Montserrat Bold Italics"/>
                <a:ea typeface="Montserrat Bold Italics"/>
                <a:cs typeface="Montserrat Bold Italics"/>
                <a:sym typeface="Montserrat Bold Italics"/>
              </a:rPr>
              <a:t>Nghiên cứu định tính: </a:t>
            </a:r>
          </a:p>
          <a:p>
            <a:pPr algn="l">
              <a:lnSpc>
                <a:spcPts val="2859"/>
              </a:lnSpc>
            </a:pPr>
            <a:r>
              <a:rPr lang="en-US" sz="2199">
                <a:solidFill>
                  <a:srgbClr val="F1F1F1"/>
                </a:solidFill>
                <a:latin typeface="Montserrat"/>
                <a:ea typeface="Montserrat"/>
                <a:cs typeface="Montserrat"/>
                <a:sym typeface="Montserrat"/>
              </a:rPr>
              <a:t>Tìm hiểu tài liệu, xây dựng cơ sở lý thuyết, tổng quan nghiên cứu, khoảng trống nghiên cứu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AutoShape 2"/>
          <p:cNvSpPr/>
          <p:nvPr/>
        </p:nvSpPr>
        <p:spPr>
          <a:xfrm>
            <a:off x="1028700" y="2864393"/>
            <a:ext cx="16230600" cy="0"/>
          </a:xfrm>
          <a:prstGeom prst="line">
            <a:avLst/>
          </a:prstGeom>
          <a:ln w="9525" cap="flat">
            <a:solidFill>
              <a:srgbClr val="8E8E8E"/>
            </a:solidFill>
            <a:prstDash val="solid"/>
            <a:headEnd type="none" w="sm" len="sm"/>
            <a:tailEnd type="none" w="sm" len="sm"/>
          </a:ln>
        </p:spPr>
        <p:txBody>
          <a:bodyPr/>
          <a:lstStyle/>
          <a:p>
            <a:endParaRPr lang="vi-VN"/>
          </a:p>
        </p:txBody>
      </p:sp>
      <p:sp>
        <p:nvSpPr>
          <p:cNvPr id="3" name="TextBox 3"/>
          <p:cNvSpPr txBox="1"/>
          <p:nvPr/>
        </p:nvSpPr>
        <p:spPr>
          <a:xfrm>
            <a:off x="1305102" y="3913610"/>
            <a:ext cx="5175044" cy="552450"/>
          </a:xfrm>
          <a:prstGeom prst="rect">
            <a:avLst/>
          </a:prstGeom>
        </p:spPr>
        <p:txBody>
          <a:bodyPr lIns="0" tIns="0" rIns="0" bIns="0" rtlCol="0" anchor="t">
            <a:spAutoFit/>
          </a:bodyPr>
          <a:lstStyle/>
          <a:p>
            <a:pPr algn="l">
              <a:lnSpc>
                <a:spcPts val="4200"/>
              </a:lnSpc>
            </a:pPr>
            <a:r>
              <a:rPr lang="en-US" sz="3500">
                <a:solidFill>
                  <a:srgbClr val="FFFFFF"/>
                </a:solidFill>
                <a:latin typeface="Public Sans"/>
                <a:ea typeface="Public Sans"/>
                <a:cs typeface="Public Sans"/>
                <a:sym typeface="Public Sans"/>
              </a:rPr>
              <a:t>Khám phá dữ liệu EDA</a:t>
            </a:r>
          </a:p>
        </p:txBody>
      </p:sp>
      <p:grpSp>
        <p:nvGrpSpPr>
          <p:cNvPr id="4" name="Group 4"/>
          <p:cNvGrpSpPr/>
          <p:nvPr/>
        </p:nvGrpSpPr>
        <p:grpSpPr>
          <a:xfrm>
            <a:off x="6250675" y="3348355"/>
            <a:ext cx="5575187" cy="5909945"/>
            <a:chOff x="0" y="0"/>
            <a:chExt cx="1885927" cy="1999167"/>
          </a:xfrm>
        </p:grpSpPr>
        <p:sp>
          <p:nvSpPr>
            <p:cNvPr id="5" name="Freeform 5"/>
            <p:cNvSpPr/>
            <p:nvPr/>
          </p:nvSpPr>
          <p:spPr>
            <a:xfrm>
              <a:off x="0" y="0"/>
              <a:ext cx="1885927" cy="1999167"/>
            </a:xfrm>
            <a:custGeom>
              <a:avLst/>
              <a:gdLst/>
              <a:ahLst/>
              <a:cxnLst/>
              <a:rect l="l" t="t" r="r" b="b"/>
              <a:pathLst>
                <a:path w="1885927" h="1999167">
                  <a:moveTo>
                    <a:pt x="0" y="0"/>
                  </a:moveTo>
                  <a:lnTo>
                    <a:pt x="1885927" y="0"/>
                  </a:lnTo>
                  <a:lnTo>
                    <a:pt x="1885927" y="1999167"/>
                  </a:lnTo>
                  <a:lnTo>
                    <a:pt x="0" y="1999167"/>
                  </a:lnTo>
                  <a:close/>
                </a:path>
              </a:pathLst>
            </a:custGeom>
            <a:solidFill>
              <a:srgbClr val="5B5B5B">
                <a:alpha val="47843"/>
              </a:srgbClr>
            </a:solidFill>
          </p:spPr>
          <p:txBody>
            <a:bodyPr/>
            <a:lstStyle/>
            <a:p>
              <a:endParaRPr lang="vi-VN"/>
            </a:p>
          </p:txBody>
        </p:sp>
      </p:grpSp>
      <p:sp>
        <p:nvSpPr>
          <p:cNvPr id="6" name="Freeform 6"/>
          <p:cNvSpPr/>
          <p:nvPr/>
        </p:nvSpPr>
        <p:spPr>
          <a:xfrm>
            <a:off x="6461728" y="7234501"/>
            <a:ext cx="5153081" cy="1616779"/>
          </a:xfrm>
          <a:custGeom>
            <a:avLst/>
            <a:gdLst/>
            <a:ahLst/>
            <a:cxnLst/>
            <a:rect l="l" t="t" r="r" b="b"/>
            <a:pathLst>
              <a:path w="5153081" h="1616779">
                <a:moveTo>
                  <a:pt x="0" y="0"/>
                </a:moveTo>
                <a:lnTo>
                  <a:pt x="5153080" y="0"/>
                </a:lnTo>
                <a:lnTo>
                  <a:pt x="5153080" y="1616779"/>
                </a:lnTo>
                <a:lnTo>
                  <a:pt x="0" y="1616779"/>
                </a:lnTo>
                <a:lnTo>
                  <a:pt x="0" y="0"/>
                </a:lnTo>
                <a:close/>
              </a:path>
            </a:pathLst>
          </a:custGeom>
          <a:blipFill>
            <a:blip r:embed="rId2"/>
            <a:stretch>
              <a:fillRect/>
            </a:stretch>
          </a:blipFill>
        </p:spPr>
        <p:txBody>
          <a:bodyPr/>
          <a:lstStyle/>
          <a:p>
            <a:endParaRPr lang="vi-VN"/>
          </a:p>
        </p:txBody>
      </p:sp>
      <p:sp>
        <p:nvSpPr>
          <p:cNvPr id="7" name="Freeform 7"/>
          <p:cNvSpPr/>
          <p:nvPr/>
        </p:nvSpPr>
        <p:spPr>
          <a:xfrm>
            <a:off x="12604499" y="7101039"/>
            <a:ext cx="4524829" cy="1883704"/>
          </a:xfrm>
          <a:custGeom>
            <a:avLst/>
            <a:gdLst/>
            <a:ahLst/>
            <a:cxnLst/>
            <a:rect l="l" t="t" r="r" b="b"/>
            <a:pathLst>
              <a:path w="4524829" h="1883704">
                <a:moveTo>
                  <a:pt x="0" y="0"/>
                </a:moveTo>
                <a:lnTo>
                  <a:pt x="4524829" y="0"/>
                </a:lnTo>
                <a:lnTo>
                  <a:pt x="4524829" y="1883704"/>
                </a:lnTo>
                <a:lnTo>
                  <a:pt x="0" y="1883704"/>
                </a:lnTo>
                <a:lnTo>
                  <a:pt x="0" y="0"/>
                </a:lnTo>
                <a:close/>
              </a:path>
            </a:pathLst>
          </a:custGeom>
          <a:blipFill>
            <a:blip r:embed="rId3"/>
            <a:stretch>
              <a:fillRect t="-3047" b="-3047"/>
            </a:stretch>
          </a:blipFill>
        </p:spPr>
        <p:txBody>
          <a:bodyPr/>
          <a:lstStyle/>
          <a:p>
            <a:endParaRPr lang="vi-VN"/>
          </a:p>
        </p:txBody>
      </p:sp>
      <p:grpSp>
        <p:nvGrpSpPr>
          <p:cNvPr id="8" name="Group 8"/>
          <p:cNvGrpSpPr/>
          <p:nvPr/>
        </p:nvGrpSpPr>
        <p:grpSpPr>
          <a:xfrm>
            <a:off x="1332636" y="1021306"/>
            <a:ext cx="10902893" cy="1576388"/>
            <a:chOff x="0" y="0"/>
            <a:chExt cx="14537191" cy="2101850"/>
          </a:xfrm>
        </p:grpSpPr>
        <p:sp>
          <p:nvSpPr>
            <p:cNvPr id="9" name="TextBox 9"/>
            <p:cNvSpPr txBox="1"/>
            <p:nvPr/>
          </p:nvSpPr>
          <p:spPr>
            <a:xfrm>
              <a:off x="0" y="0"/>
              <a:ext cx="14537191" cy="1397000"/>
            </a:xfrm>
            <a:prstGeom prst="rect">
              <a:avLst/>
            </a:prstGeom>
          </p:spPr>
          <p:txBody>
            <a:bodyPr lIns="0" tIns="0" rIns="0" bIns="0" rtlCol="0" anchor="t">
              <a:spAutoFit/>
            </a:bodyPr>
            <a:lstStyle/>
            <a:p>
              <a:pPr marL="0" lvl="0" indent="0" algn="l">
                <a:lnSpc>
                  <a:spcPts val="8280"/>
                </a:lnSpc>
                <a:spcBef>
                  <a:spcPct val="0"/>
                </a:spcBef>
              </a:pPr>
              <a:r>
                <a:rPr lang="en-US" sz="6900" b="1">
                  <a:solidFill>
                    <a:srgbClr val="FFFFFF"/>
                  </a:solidFill>
                  <a:latin typeface="Lato Bold"/>
                  <a:ea typeface="Lato Bold"/>
                  <a:cs typeface="Lato Bold"/>
                  <a:sym typeface="Lato Bold"/>
                </a:rPr>
                <a:t>Phương pháp nghiên cứu </a:t>
              </a:r>
            </a:p>
          </p:txBody>
        </p:sp>
        <p:sp>
          <p:nvSpPr>
            <p:cNvPr id="10" name="TextBox 10"/>
            <p:cNvSpPr txBox="1"/>
            <p:nvPr/>
          </p:nvSpPr>
          <p:spPr>
            <a:xfrm>
              <a:off x="0" y="1514052"/>
              <a:ext cx="14537191" cy="579332"/>
            </a:xfrm>
            <a:prstGeom prst="rect">
              <a:avLst/>
            </a:prstGeom>
          </p:spPr>
          <p:txBody>
            <a:bodyPr lIns="0" tIns="0" rIns="0" bIns="0" rtlCol="0" anchor="t">
              <a:spAutoFit/>
            </a:bodyPr>
            <a:lstStyle/>
            <a:p>
              <a:pPr marL="0" lvl="0" indent="0" algn="l">
                <a:lnSpc>
                  <a:spcPts val="3542"/>
                </a:lnSpc>
                <a:spcBef>
                  <a:spcPct val="0"/>
                </a:spcBef>
              </a:pPr>
              <a:r>
                <a:rPr lang="en-US" sz="2724" b="1">
                  <a:solidFill>
                    <a:srgbClr val="F1F1F1"/>
                  </a:solidFill>
                  <a:latin typeface="Montserrat Bold"/>
                  <a:ea typeface="Montserrat Bold"/>
                  <a:cs typeface="Montserrat Bold"/>
                  <a:sym typeface="Montserrat Bold"/>
                </a:rPr>
                <a:t>Nghiên cứu định lượng</a:t>
              </a:r>
            </a:p>
          </p:txBody>
        </p:sp>
      </p:grpSp>
      <p:sp>
        <p:nvSpPr>
          <p:cNvPr id="11" name="TextBox 11"/>
          <p:cNvSpPr txBox="1"/>
          <p:nvPr/>
        </p:nvSpPr>
        <p:spPr>
          <a:xfrm>
            <a:off x="6784082" y="4709741"/>
            <a:ext cx="4508372" cy="2162810"/>
          </a:xfrm>
          <a:prstGeom prst="rect">
            <a:avLst/>
          </a:prstGeom>
        </p:spPr>
        <p:txBody>
          <a:bodyPr lIns="0" tIns="0" rIns="0" bIns="0" rtlCol="0" anchor="t">
            <a:spAutoFit/>
          </a:bodyPr>
          <a:lstStyle/>
          <a:p>
            <a:pPr marL="0" lvl="0" indent="0" algn="l">
              <a:lnSpc>
                <a:spcPts val="2859"/>
              </a:lnSpc>
              <a:spcBef>
                <a:spcPct val="0"/>
              </a:spcBef>
            </a:pPr>
            <a:r>
              <a:rPr lang="en-US" sz="2199">
                <a:solidFill>
                  <a:srgbClr val="F1F1F1"/>
                </a:solidFill>
                <a:latin typeface="Montserrat"/>
                <a:ea typeface="Montserrat"/>
                <a:cs typeface="Montserrat"/>
                <a:sym typeface="Montserrat"/>
              </a:rPr>
              <a:t>L</a:t>
            </a:r>
            <a:r>
              <a:rPr lang="en-US" sz="2199" u="none" strike="noStrike">
                <a:solidFill>
                  <a:srgbClr val="F1F1F1"/>
                </a:solidFill>
                <a:latin typeface="Montserrat"/>
                <a:ea typeface="Montserrat"/>
                <a:cs typeface="Montserrat"/>
                <a:sym typeface="Montserrat"/>
              </a:rPr>
              <a:t>à phương pháp </a:t>
            </a:r>
            <a:r>
              <a:rPr lang="en-US" sz="2199" b="1" u="none" strike="noStrike">
                <a:solidFill>
                  <a:srgbClr val="F1F1F1"/>
                </a:solidFill>
                <a:latin typeface="Montserrat Bold"/>
                <a:ea typeface="Montserrat Bold"/>
                <a:cs typeface="Montserrat Bold"/>
                <a:sym typeface="Montserrat Bold"/>
              </a:rPr>
              <a:t>tăng cường dữ liệu cho lớp thiểu số </a:t>
            </a:r>
            <a:r>
              <a:rPr lang="en-US" sz="2199" u="none" strike="noStrike">
                <a:solidFill>
                  <a:srgbClr val="F1F1F1"/>
                </a:solidFill>
                <a:latin typeface="Montserrat"/>
                <a:ea typeface="Montserrat"/>
                <a:cs typeface="Montserrat"/>
                <a:sym typeface="Montserrat"/>
              </a:rPr>
              <a:t>bằng cách tạo các mẫu tổng hợp dựa trên nội suy từ các điểm dữ liệu hiện có, giúp cân bằng dữ liệu trong bài toán phân loại.</a:t>
            </a:r>
          </a:p>
        </p:txBody>
      </p:sp>
      <p:sp>
        <p:nvSpPr>
          <p:cNvPr id="12" name="TextBox 12"/>
          <p:cNvSpPr txBox="1"/>
          <p:nvPr/>
        </p:nvSpPr>
        <p:spPr>
          <a:xfrm>
            <a:off x="1305110" y="4709741"/>
            <a:ext cx="4508372" cy="2524760"/>
          </a:xfrm>
          <a:prstGeom prst="rect">
            <a:avLst/>
          </a:prstGeom>
        </p:spPr>
        <p:txBody>
          <a:bodyPr lIns="0" tIns="0" rIns="0" bIns="0" rtlCol="0" anchor="t">
            <a:spAutoFit/>
          </a:bodyPr>
          <a:lstStyle/>
          <a:p>
            <a:pPr marL="0" lvl="0" indent="0" algn="l">
              <a:lnSpc>
                <a:spcPts val="2859"/>
              </a:lnSpc>
              <a:spcBef>
                <a:spcPct val="0"/>
              </a:spcBef>
            </a:pPr>
            <a:r>
              <a:rPr lang="en-US" sz="2199" u="none" strike="noStrike" dirty="0" err="1">
                <a:solidFill>
                  <a:srgbClr val="F1F1F1"/>
                </a:solidFill>
                <a:latin typeface="Montserrat"/>
                <a:ea typeface="Montserrat"/>
                <a:cs typeface="Montserrat"/>
                <a:sym typeface="Montserrat"/>
              </a:rPr>
              <a:t>Là</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bước</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phân</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tích</a:t>
            </a:r>
            <a:r>
              <a:rPr lang="en-US" sz="2199" u="none" strike="noStrike" dirty="0">
                <a:solidFill>
                  <a:srgbClr val="F1F1F1"/>
                </a:solidFill>
                <a:latin typeface="Montserrat"/>
                <a:ea typeface="Montserrat"/>
                <a:cs typeface="Montserrat"/>
                <a:sym typeface="Montserrat"/>
              </a:rPr>
              <a:t> ban </a:t>
            </a:r>
            <a:r>
              <a:rPr lang="en-US" sz="2199" u="none" strike="noStrike" dirty="0" err="1">
                <a:solidFill>
                  <a:srgbClr val="F1F1F1"/>
                </a:solidFill>
                <a:latin typeface="Montserrat"/>
                <a:ea typeface="Montserrat"/>
                <a:cs typeface="Montserrat"/>
                <a:sym typeface="Montserrat"/>
              </a:rPr>
              <a:t>đầu</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để</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hiểu</a:t>
            </a:r>
            <a:r>
              <a:rPr lang="en-US" sz="2199" u="none" strike="noStrike" dirty="0">
                <a:solidFill>
                  <a:srgbClr val="F1F1F1"/>
                </a:solidFill>
                <a:latin typeface="Montserrat"/>
                <a:ea typeface="Montserrat"/>
                <a:cs typeface="Montserrat"/>
                <a:sym typeface="Montserrat"/>
              </a:rPr>
              <a:t> </a:t>
            </a:r>
            <a:r>
              <a:rPr lang="en-US" sz="2199" b="1" u="none" strike="noStrike" dirty="0" err="1">
                <a:solidFill>
                  <a:srgbClr val="F1F1F1"/>
                </a:solidFill>
                <a:latin typeface="Montserrat Bold"/>
                <a:ea typeface="Montserrat Bold"/>
                <a:cs typeface="Montserrat Bold"/>
                <a:sym typeface="Montserrat Bold"/>
              </a:rPr>
              <a:t>cấu</a:t>
            </a:r>
            <a:r>
              <a:rPr lang="en-US" sz="2199" b="1" u="none" strike="noStrike" dirty="0">
                <a:solidFill>
                  <a:srgbClr val="F1F1F1"/>
                </a:solidFill>
                <a:latin typeface="Montserrat Bold"/>
                <a:ea typeface="Montserrat Bold"/>
                <a:cs typeface="Montserrat Bold"/>
                <a:sym typeface="Montserrat Bold"/>
              </a:rPr>
              <a:t> </a:t>
            </a:r>
            <a:r>
              <a:rPr lang="en-US" sz="2199" b="1" u="none" strike="noStrike" dirty="0" err="1">
                <a:solidFill>
                  <a:srgbClr val="F1F1F1"/>
                </a:solidFill>
                <a:latin typeface="Montserrat Bold"/>
                <a:ea typeface="Montserrat Bold"/>
                <a:cs typeface="Montserrat Bold"/>
                <a:sym typeface="Montserrat Bold"/>
              </a:rPr>
              <a:t>trúc</a:t>
            </a:r>
            <a:r>
              <a:rPr lang="en-US" sz="2199" b="1" u="none" strike="noStrike" dirty="0">
                <a:solidFill>
                  <a:srgbClr val="F1F1F1"/>
                </a:solidFill>
                <a:latin typeface="Montserrat Bold"/>
                <a:ea typeface="Montserrat Bold"/>
                <a:cs typeface="Montserrat Bold"/>
                <a:sym typeface="Montserrat Bold"/>
              </a:rPr>
              <a:t>, </a:t>
            </a:r>
            <a:r>
              <a:rPr lang="en-US" sz="2199" b="1" u="none" strike="noStrike" dirty="0" err="1">
                <a:solidFill>
                  <a:srgbClr val="F1F1F1"/>
                </a:solidFill>
                <a:latin typeface="Montserrat Bold"/>
                <a:ea typeface="Montserrat Bold"/>
                <a:cs typeface="Montserrat Bold"/>
                <a:sym typeface="Montserrat Bold"/>
              </a:rPr>
              <a:t>mối</a:t>
            </a:r>
            <a:r>
              <a:rPr lang="en-US" sz="2199" b="1" u="none" strike="noStrike" dirty="0">
                <a:solidFill>
                  <a:srgbClr val="F1F1F1"/>
                </a:solidFill>
                <a:latin typeface="Montserrat Bold"/>
                <a:ea typeface="Montserrat Bold"/>
                <a:cs typeface="Montserrat Bold"/>
                <a:sym typeface="Montserrat Bold"/>
              </a:rPr>
              <a:t> </a:t>
            </a:r>
            <a:r>
              <a:rPr lang="en-US" sz="2199" b="1" u="none" strike="noStrike" dirty="0" err="1">
                <a:solidFill>
                  <a:srgbClr val="F1F1F1"/>
                </a:solidFill>
                <a:latin typeface="Montserrat Bold"/>
                <a:ea typeface="Montserrat Bold"/>
                <a:cs typeface="Montserrat Bold"/>
                <a:sym typeface="Montserrat Bold"/>
              </a:rPr>
              <a:t>quan</a:t>
            </a:r>
            <a:r>
              <a:rPr lang="en-US" sz="2199" b="1" u="none" strike="noStrike" dirty="0">
                <a:solidFill>
                  <a:srgbClr val="F1F1F1"/>
                </a:solidFill>
                <a:latin typeface="Montserrat Bold"/>
                <a:ea typeface="Montserrat Bold"/>
                <a:cs typeface="Montserrat Bold"/>
                <a:sym typeface="Montserrat Bold"/>
              </a:rPr>
              <a:t> </a:t>
            </a:r>
            <a:r>
              <a:rPr lang="en-US" sz="2199" b="1" u="none" strike="noStrike" dirty="0" err="1">
                <a:solidFill>
                  <a:srgbClr val="F1F1F1"/>
                </a:solidFill>
                <a:latin typeface="Montserrat Bold"/>
                <a:ea typeface="Montserrat Bold"/>
                <a:cs typeface="Montserrat Bold"/>
                <a:sym typeface="Montserrat Bold"/>
              </a:rPr>
              <a:t>hệ</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và</a:t>
            </a:r>
            <a:r>
              <a:rPr lang="en-US" sz="2199" u="none" strike="noStrike" dirty="0">
                <a:solidFill>
                  <a:srgbClr val="F1F1F1"/>
                </a:solidFill>
                <a:latin typeface="Montserrat"/>
                <a:ea typeface="Montserrat"/>
                <a:cs typeface="Montserrat"/>
                <a:sym typeface="Montserrat"/>
              </a:rPr>
              <a:t> </a:t>
            </a:r>
            <a:r>
              <a:rPr lang="en-US" sz="2199" b="1" u="none" strike="noStrike" dirty="0" err="1">
                <a:solidFill>
                  <a:srgbClr val="F1F1F1"/>
                </a:solidFill>
                <a:latin typeface="Montserrat Bold"/>
                <a:ea typeface="Montserrat Bold"/>
                <a:cs typeface="Montserrat Bold"/>
                <a:sym typeface="Montserrat Bold"/>
              </a:rPr>
              <a:t>đặc</a:t>
            </a:r>
            <a:r>
              <a:rPr lang="en-US" sz="2199" b="1" u="none" strike="noStrike" dirty="0">
                <a:solidFill>
                  <a:srgbClr val="F1F1F1"/>
                </a:solidFill>
                <a:latin typeface="Montserrat Bold"/>
                <a:ea typeface="Montserrat Bold"/>
                <a:cs typeface="Montserrat Bold"/>
                <a:sym typeface="Montserrat Bold"/>
              </a:rPr>
              <a:t> </a:t>
            </a:r>
            <a:r>
              <a:rPr lang="en-US" sz="2199" b="1" u="none" strike="noStrike" dirty="0" err="1">
                <a:solidFill>
                  <a:srgbClr val="F1F1F1"/>
                </a:solidFill>
                <a:latin typeface="Montserrat Bold"/>
                <a:ea typeface="Montserrat Bold"/>
                <a:cs typeface="Montserrat Bold"/>
                <a:sym typeface="Montserrat Bold"/>
              </a:rPr>
              <a:t>điểm</a:t>
            </a:r>
            <a:r>
              <a:rPr lang="en-US" sz="2199" b="1" u="none" strike="noStrike" dirty="0">
                <a:solidFill>
                  <a:srgbClr val="F1F1F1"/>
                </a:solidFill>
                <a:latin typeface="Montserrat Bold"/>
                <a:ea typeface="Montserrat Bold"/>
                <a:cs typeface="Montserrat Bold"/>
                <a:sym typeface="Montserrat Bold"/>
              </a:rPr>
              <a:t> </a:t>
            </a:r>
            <a:r>
              <a:rPr lang="en-US" sz="2199" b="1" u="none" strike="noStrike" dirty="0" err="1">
                <a:solidFill>
                  <a:srgbClr val="F1F1F1"/>
                </a:solidFill>
                <a:latin typeface="Montserrat Bold"/>
                <a:ea typeface="Montserrat Bold"/>
                <a:cs typeface="Montserrat Bold"/>
                <a:sym typeface="Montserrat Bold"/>
              </a:rPr>
              <a:t>dữ</a:t>
            </a:r>
            <a:r>
              <a:rPr lang="en-US" sz="2199" b="1" u="none" strike="noStrike" dirty="0">
                <a:solidFill>
                  <a:srgbClr val="F1F1F1"/>
                </a:solidFill>
                <a:latin typeface="Montserrat Bold"/>
                <a:ea typeface="Montserrat Bold"/>
                <a:cs typeface="Montserrat Bold"/>
                <a:sym typeface="Montserrat Bold"/>
              </a:rPr>
              <a:t> </a:t>
            </a:r>
            <a:r>
              <a:rPr lang="en-US" sz="2199" b="1" u="none" strike="noStrike" dirty="0" err="1">
                <a:solidFill>
                  <a:srgbClr val="F1F1F1"/>
                </a:solidFill>
                <a:latin typeface="Montserrat Bold"/>
                <a:ea typeface="Montserrat Bold"/>
                <a:cs typeface="Montserrat Bold"/>
                <a:sym typeface="Montserrat Bold"/>
              </a:rPr>
              <a:t>liệu</a:t>
            </a:r>
            <a:r>
              <a:rPr lang="en-US" sz="2199" b="1" u="none" strike="noStrike" dirty="0">
                <a:solidFill>
                  <a:srgbClr val="F1F1F1"/>
                </a:solidFill>
                <a:latin typeface="Montserrat Bold"/>
                <a:ea typeface="Montserrat Bold"/>
                <a:cs typeface="Montserrat Bold"/>
                <a:sym typeface="Montserrat Bold"/>
              </a:rPr>
              <a:t> </a:t>
            </a:r>
            <a:r>
              <a:rPr lang="en-US" sz="2199" u="none" strike="noStrike" dirty="0" err="1">
                <a:solidFill>
                  <a:srgbClr val="F1F1F1"/>
                </a:solidFill>
                <a:latin typeface="Montserrat"/>
                <a:ea typeface="Montserrat"/>
                <a:cs typeface="Montserrat"/>
                <a:sym typeface="Montserrat"/>
              </a:rPr>
              <a:t>thông</a:t>
            </a:r>
            <a:r>
              <a:rPr lang="en-US" sz="2199" u="none" strike="noStrike" dirty="0">
                <a:solidFill>
                  <a:srgbClr val="F1F1F1"/>
                </a:solidFill>
                <a:latin typeface="Montserrat"/>
                <a:ea typeface="Montserrat"/>
                <a:cs typeface="Montserrat"/>
                <a:sym typeface="Montserrat"/>
              </a:rPr>
              <a:t> qua </a:t>
            </a:r>
            <a:r>
              <a:rPr lang="en-US" sz="2199" u="none" strike="noStrike" dirty="0" err="1">
                <a:solidFill>
                  <a:srgbClr val="F1F1F1"/>
                </a:solidFill>
                <a:latin typeface="Montserrat"/>
                <a:ea typeface="Montserrat"/>
                <a:cs typeface="Montserrat"/>
                <a:sym typeface="Montserrat"/>
              </a:rPr>
              <a:t>thống</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kê</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mô</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tả</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trực</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quan</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hóa</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và</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xử</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lý</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dữ</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liệu</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thiếu</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hoặc</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nhiễu</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nhằm</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chuẩn</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bị</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cho</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các</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bước</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phân</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tích</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tiếp</a:t>
            </a:r>
            <a:r>
              <a:rPr lang="en-US" sz="2199" u="none" strike="noStrike" dirty="0">
                <a:solidFill>
                  <a:srgbClr val="F1F1F1"/>
                </a:solidFill>
                <a:latin typeface="Montserrat"/>
                <a:ea typeface="Montserrat"/>
                <a:cs typeface="Montserrat"/>
                <a:sym typeface="Montserrat"/>
              </a:rPr>
              <a:t> </a:t>
            </a:r>
            <a:r>
              <a:rPr lang="en-US" sz="2199" u="none" strike="noStrike" dirty="0" err="1">
                <a:solidFill>
                  <a:srgbClr val="F1F1F1"/>
                </a:solidFill>
                <a:latin typeface="Montserrat"/>
                <a:ea typeface="Montserrat"/>
                <a:cs typeface="Montserrat"/>
                <a:sym typeface="Montserrat"/>
              </a:rPr>
              <a:t>theo.</a:t>
            </a:r>
            <a:endParaRPr lang="en-US" sz="2199" u="none" strike="noStrike" dirty="0">
              <a:solidFill>
                <a:srgbClr val="F1F1F1"/>
              </a:solidFill>
              <a:latin typeface="Montserrat"/>
              <a:ea typeface="Montserrat"/>
              <a:cs typeface="Montserrat"/>
              <a:sym typeface="Montserrat"/>
            </a:endParaRPr>
          </a:p>
        </p:txBody>
      </p:sp>
      <p:sp>
        <p:nvSpPr>
          <p:cNvPr id="13" name="TextBox 13"/>
          <p:cNvSpPr txBox="1"/>
          <p:nvPr/>
        </p:nvSpPr>
        <p:spPr>
          <a:xfrm>
            <a:off x="6570244" y="3913610"/>
            <a:ext cx="5147511" cy="552450"/>
          </a:xfrm>
          <a:prstGeom prst="rect">
            <a:avLst/>
          </a:prstGeom>
        </p:spPr>
        <p:txBody>
          <a:bodyPr lIns="0" tIns="0" rIns="0" bIns="0" rtlCol="0" anchor="t">
            <a:spAutoFit/>
          </a:bodyPr>
          <a:lstStyle/>
          <a:p>
            <a:pPr algn="l">
              <a:lnSpc>
                <a:spcPts val="4200"/>
              </a:lnSpc>
            </a:pPr>
            <a:r>
              <a:rPr lang="en-US" sz="3500">
                <a:solidFill>
                  <a:srgbClr val="FFFFFF"/>
                </a:solidFill>
                <a:latin typeface="Public Sans"/>
                <a:ea typeface="Public Sans"/>
                <a:cs typeface="Public Sans"/>
                <a:sym typeface="Public Sans"/>
              </a:rPr>
              <a:t>Phương pháp SMOTE</a:t>
            </a:r>
          </a:p>
        </p:txBody>
      </p:sp>
      <p:sp>
        <p:nvSpPr>
          <p:cNvPr id="14" name="TextBox 14"/>
          <p:cNvSpPr txBox="1"/>
          <p:nvPr/>
        </p:nvSpPr>
        <p:spPr>
          <a:xfrm>
            <a:off x="12474526" y="4709741"/>
            <a:ext cx="4956932" cy="2162810"/>
          </a:xfrm>
          <a:prstGeom prst="rect">
            <a:avLst/>
          </a:prstGeom>
        </p:spPr>
        <p:txBody>
          <a:bodyPr lIns="0" tIns="0" rIns="0" bIns="0" rtlCol="0" anchor="t">
            <a:spAutoFit/>
          </a:bodyPr>
          <a:lstStyle/>
          <a:p>
            <a:pPr marL="0" lvl="0" indent="0" algn="l">
              <a:lnSpc>
                <a:spcPts val="2859"/>
              </a:lnSpc>
              <a:spcBef>
                <a:spcPct val="0"/>
              </a:spcBef>
            </a:pPr>
            <a:r>
              <a:rPr lang="en-US" sz="2199">
                <a:solidFill>
                  <a:srgbClr val="F1F1F1"/>
                </a:solidFill>
                <a:latin typeface="Montserrat"/>
                <a:ea typeface="Montserrat"/>
                <a:cs typeface="Montserrat"/>
                <a:sym typeface="Montserrat"/>
              </a:rPr>
              <a:t>L</a:t>
            </a:r>
            <a:r>
              <a:rPr lang="en-US" sz="2199" u="none" strike="noStrike">
                <a:solidFill>
                  <a:srgbClr val="F1F1F1"/>
                </a:solidFill>
                <a:latin typeface="Montserrat"/>
                <a:ea typeface="Montserrat"/>
                <a:cs typeface="Montserrat"/>
                <a:sym typeface="Montserrat"/>
              </a:rPr>
              <a:t>à phương pháp </a:t>
            </a:r>
            <a:r>
              <a:rPr lang="en-US" sz="2199" b="1" u="none" strike="noStrike">
                <a:solidFill>
                  <a:srgbClr val="F1F1F1"/>
                </a:solidFill>
                <a:latin typeface="Montserrat Bold"/>
                <a:ea typeface="Montserrat Bold"/>
                <a:cs typeface="Montserrat Bold"/>
                <a:sym typeface="Montserrat Bold"/>
              </a:rPr>
              <a:t>kết hợp dự đoán từ nhiều mô hình cơ sở</a:t>
            </a:r>
            <a:r>
              <a:rPr lang="en-US" sz="2199" u="none" strike="noStrike">
                <a:solidFill>
                  <a:srgbClr val="F1F1F1"/>
                </a:solidFill>
                <a:latin typeface="Montserrat"/>
                <a:ea typeface="Montserrat"/>
                <a:cs typeface="Montserrat"/>
                <a:sym typeface="Montserrat"/>
              </a:rPr>
              <a:t> thông qua một mô hình tổng hợp (meta-model), nhằm tăng độ chính xác và hiệu quả dự đoán so với từng mô hình đơn lẻ.</a:t>
            </a:r>
          </a:p>
        </p:txBody>
      </p:sp>
      <p:sp>
        <p:nvSpPr>
          <p:cNvPr id="15" name="TextBox 15"/>
          <p:cNvSpPr txBox="1"/>
          <p:nvPr/>
        </p:nvSpPr>
        <p:spPr>
          <a:xfrm>
            <a:off x="12474526" y="3642941"/>
            <a:ext cx="5238817" cy="1085850"/>
          </a:xfrm>
          <a:prstGeom prst="rect">
            <a:avLst/>
          </a:prstGeom>
        </p:spPr>
        <p:txBody>
          <a:bodyPr lIns="0" tIns="0" rIns="0" bIns="0" rtlCol="0" anchor="t">
            <a:spAutoFit/>
          </a:bodyPr>
          <a:lstStyle/>
          <a:p>
            <a:pPr algn="l">
              <a:lnSpc>
                <a:spcPts val="4200"/>
              </a:lnSpc>
            </a:pPr>
            <a:r>
              <a:rPr lang="en-US" sz="3500">
                <a:solidFill>
                  <a:srgbClr val="FFFFFF"/>
                </a:solidFill>
                <a:latin typeface="Public Sans"/>
                <a:ea typeface="Public Sans"/>
                <a:cs typeface="Public Sans"/>
                <a:sym typeface="Public Sans"/>
              </a:rPr>
              <a:t>Stacking Enssemble Learning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a:extLst>
            <a:ext uri="{FF2B5EF4-FFF2-40B4-BE49-F238E27FC236}">
              <a16:creationId xmlns:a16="http://schemas.microsoft.com/office/drawing/2014/main" id="{EDD02D67-3F83-D437-9029-B02F6DA6EAD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8DF7CC68-9C68-809C-7633-F68BEE613CE5}"/>
              </a:ext>
            </a:extLst>
          </p:cNvPr>
          <p:cNvSpPr/>
          <p:nvPr/>
        </p:nvSpPr>
        <p:spPr>
          <a:xfrm>
            <a:off x="1028700" y="2864393"/>
            <a:ext cx="16230600" cy="0"/>
          </a:xfrm>
          <a:prstGeom prst="line">
            <a:avLst/>
          </a:prstGeom>
          <a:ln w="9525" cap="flat">
            <a:solidFill>
              <a:srgbClr val="8E8E8E"/>
            </a:solidFill>
            <a:prstDash val="solid"/>
            <a:headEnd type="none" w="sm" len="sm"/>
            <a:tailEnd type="none" w="sm" len="sm"/>
          </a:ln>
        </p:spPr>
        <p:txBody>
          <a:bodyPr/>
          <a:lstStyle/>
          <a:p>
            <a:endParaRPr lang="vi-VN"/>
          </a:p>
        </p:txBody>
      </p:sp>
      <p:grpSp>
        <p:nvGrpSpPr>
          <p:cNvPr id="8" name="Group 8">
            <a:extLst>
              <a:ext uri="{FF2B5EF4-FFF2-40B4-BE49-F238E27FC236}">
                <a16:creationId xmlns:a16="http://schemas.microsoft.com/office/drawing/2014/main" id="{BBA16520-07B3-2601-9F7A-816B3AB60143}"/>
              </a:ext>
            </a:extLst>
          </p:cNvPr>
          <p:cNvGrpSpPr/>
          <p:nvPr/>
        </p:nvGrpSpPr>
        <p:grpSpPr>
          <a:xfrm>
            <a:off x="1332636" y="1021306"/>
            <a:ext cx="10920099" cy="1933046"/>
            <a:chOff x="0" y="0"/>
            <a:chExt cx="14560132" cy="2577394"/>
          </a:xfrm>
        </p:grpSpPr>
        <p:sp>
          <p:nvSpPr>
            <p:cNvPr id="9" name="TextBox 9">
              <a:extLst>
                <a:ext uri="{FF2B5EF4-FFF2-40B4-BE49-F238E27FC236}">
                  <a16:creationId xmlns:a16="http://schemas.microsoft.com/office/drawing/2014/main" id="{7840747F-3AE0-A09A-8F64-840E3B924309}"/>
                </a:ext>
              </a:extLst>
            </p:cNvPr>
            <p:cNvSpPr txBox="1"/>
            <p:nvPr/>
          </p:nvSpPr>
          <p:spPr>
            <a:xfrm>
              <a:off x="0" y="0"/>
              <a:ext cx="14537191" cy="1397000"/>
            </a:xfrm>
            <a:prstGeom prst="rect">
              <a:avLst/>
            </a:prstGeom>
          </p:spPr>
          <p:txBody>
            <a:bodyPr lIns="0" tIns="0" rIns="0" bIns="0" rtlCol="0" anchor="t">
              <a:spAutoFit/>
            </a:bodyPr>
            <a:lstStyle/>
            <a:p>
              <a:pPr marL="0" lvl="0" indent="0" algn="l">
                <a:lnSpc>
                  <a:spcPts val="8280"/>
                </a:lnSpc>
                <a:spcBef>
                  <a:spcPct val="0"/>
                </a:spcBef>
              </a:pPr>
              <a:r>
                <a:rPr lang="en-US" sz="6900" b="1">
                  <a:solidFill>
                    <a:srgbClr val="FFFFFF"/>
                  </a:solidFill>
                  <a:latin typeface="Lato Bold"/>
                  <a:ea typeface="Lato Bold"/>
                  <a:cs typeface="Lato Bold"/>
                  <a:sym typeface="Lato Bold"/>
                </a:rPr>
                <a:t>Phương pháp nghiên cứu </a:t>
              </a:r>
            </a:p>
          </p:txBody>
        </p:sp>
        <p:sp>
          <p:nvSpPr>
            <p:cNvPr id="10" name="TextBox 10">
              <a:extLst>
                <a:ext uri="{FF2B5EF4-FFF2-40B4-BE49-F238E27FC236}">
                  <a16:creationId xmlns:a16="http://schemas.microsoft.com/office/drawing/2014/main" id="{2F184BD3-30E7-9157-3714-1830E707CDCE}"/>
                </a:ext>
              </a:extLst>
            </p:cNvPr>
            <p:cNvSpPr txBox="1"/>
            <p:nvPr/>
          </p:nvSpPr>
          <p:spPr>
            <a:xfrm>
              <a:off x="22941" y="1415025"/>
              <a:ext cx="14537191" cy="1162369"/>
            </a:xfrm>
            <a:prstGeom prst="rect">
              <a:avLst/>
            </a:prstGeom>
          </p:spPr>
          <p:txBody>
            <a:bodyPr lIns="0" tIns="0" rIns="0" bIns="0" rtlCol="0" anchor="t">
              <a:spAutoFit/>
            </a:bodyPr>
            <a:lstStyle/>
            <a:p>
              <a:pPr>
                <a:lnSpc>
                  <a:spcPts val="3542"/>
                </a:lnSpc>
                <a:spcBef>
                  <a:spcPct val="0"/>
                </a:spcBef>
              </a:pPr>
              <a:r>
                <a:rPr lang="en-US" sz="2724" b="1" dirty="0" err="1">
                  <a:solidFill>
                    <a:srgbClr val="F1F1F1"/>
                  </a:solidFill>
                  <a:latin typeface="Montserrat Bold"/>
                  <a:ea typeface="Montserrat Bold"/>
                  <a:cs typeface="Montserrat Bold"/>
                  <a:sym typeface="Montserrat Bold"/>
                </a:rPr>
                <a:t>Nghiên</a:t>
              </a:r>
              <a:r>
                <a:rPr lang="en-US" sz="2724" b="1" dirty="0">
                  <a:solidFill>
                    <a:srgbClr val="F1F1F1"/>
                  </a:solidFill>
                  <a:latin typeface="Montserrat Bold"/>
                  <a:ea typeface="Montserrat Bold"/>
                  <a:cs typeface="Montserrat Bold"/>
                  <a:sym typeface="Montserrat Bold"/>
                </a:rPr>
                <a:t> </a:t>
              </a:r>
              <a:r>
                <a:rPr lang="en-US" sz="2724" b="1" dirty="0" err="1">
                  <a:solidFill>
                    <a:srgbClr val="F1F1F1"/>
                  </a:solidFill>
                  <a:latin typeface="Montserrat Bold"/>
                  <a:ea typeface="Montserrat Bold"/>
                  <a:cs typeface="Montserrat Bold"/>
                  <a:sym typeface="Montserrat Bold"/>
                </a:rPr>
                <a:t>cứu</a:t>
              </a:r>
              <a:r>
                <a:rPr lang="en-US" sz="2724" b="1" dirty="0">
                  <a:solidFill>
                    <a:srgbClr val="F1F1F1"/>
                  </a:solidFill>
                  <a:latin typeface="Montserrat Bold"/>
                  <a:ea typeface="Montserrat Bold"/>
                  <a:cs typeface="Montserrat Bold"/>
                  <a:sym typeface="Montserrat Bold"/>
                </a:rPr>
                <a:t> </a:t>
              </a:r>
              <a:r>
                <a:rPr lang="en-US" sz="2724" b="1" dirty="0" err="1">
                  <a:solidFill>
                    <a:srgbClr val="F1F1F1"/>
                  </a:solidFill>
                  <a:latin typeface="Montserrat Bold"/>
                  <a:ea typeface="Montserrat Bold"/>
                  <a:cs typeface="Montserrat Bold"/>
                  <a:sym typeface="Montserrat Bold"/>
                </a:rPr>
                <a:t>định</a:t>
              </a:r>
              <a:r>
                <a:rPr lang="en-US" sz="2724" b="1" dirty="0">
                  <a:solidFill>
                    <a:srgbClr val="F1F1F1"/>
                  </a:solidFill>
                  <a:latin typeface="Montserrat Bold"/>
                  <a:ea typeface="Montserrat Bold"/>
                  <a:cs typeface="Montserrat Bold"/>
                  <a:sym typeface="Montserrat Bold"/>
                </a:rPr>
                <a:t> </a:t>
              </a:r>
              <a:r>
                <a:rPr lang="en-US" sz="2724" b="1" dirty="0" err="1">
                  <a:solidFill>
                    <a:srgbClr val="F1F1F1"/>
                  </a:solidFill>
                  <a:latin typeface="Montserrat Bold"/>
                  <a:ea typeface="Montserrat Bold"/>
                  <a:cs typeface="Montserrat Bold"/>
                  <a:sym typeface="Montserrat Bold"/>
                </a:rPr>
                <a:t>lượng</a:t>
              </a:r>
              <a:r>
                <a:rPr lang="en-US" sz="2724" b="1" dirty="0">
                  <a:solidFill>
                    <a:srgbClr val="F1F1F1"/>
                  </a:solidFill>
                  <a:latin typeface="Montserrat Bold"/>
                  <a:ea typeface="Montserrat Bold"/>
                  <a:cs typeface="Montserrat Bold"/>
                  <a:sym typeface="Montserrat Bold"/>
                </a:rPr>
                <a:t>: </a:t>
              </a:r>
              <a:r>
                <a:rPr lang="en-US" sz="2800" dirty="0">
                  <a:solidFill>
                    <a:srgbClr val="FFFFFF"/>
                  </a:solidFill>
                  <a:latin typeface="Public Sans"/>
                  <a:ea typeface="Public Sans"/>
                  <a:cs typeface="Public Sans"/>
                  <a:sym typeface="Public Sans"/>
                </a:rPr>
                <a:t>Stacking </a:t>
              </a:r>
              <a:r>
                <a:rPr lang="en-US" sz="2800" dirty="0" err="1">
                  <a:solidFill>
                    <a:srgbClr val="FFFFFF"/>
                  </a:solidFill>
                  <a:latin typeface="Public Sans"/>
                  <a:ea typeface="Public Sans"/>
                  <a:cs typeface="Public Sans"/>
                  <a:sym typeface="Public Sans"/>
                </a:rPr>
                <a:t>Enssemble</a:t>
              </a:r>
              <a:r>
                <a:rPr lang="en-US" sz="2800" dirty="0">
                  <a:solidFill>
                    <a:srgbClr val="FFFFFF"/>
                  </a:solidFill>
                  <a:latin typeface="Public Sans"/>
                  <a:ea typeface="Public Sans"/>
                  <a:cs typeface="Public Sans"/>
                  <a:sym typeface="Public Sans"/>
                </a:rPr>
                <a:t> Learning</a:t>
              </a:r>
            </a:p>
            <a:p>
              <a:pPr marL="0" lvl="0" indent="0" algn="l">
                <a:lnSpc>
                  <a:spcPts val="3542"/>
                </a:lnSpc>
                <a:spcBef>
                  <a:spcPct val="0"/>
                </a:spcBef>
              </a:pPr>
              <a:endParaRPr lang="en-US" sz="2724" b="1" dirty="0">
                <a:solidFill>
                  <a:srgbClr val="F1F1F1"/>
                </a:solidFill>
                <a:latin typeface="Montserrat Bold"/>
                <a:ea typeface="Montserrat Bold"/>
                <a:cs typeface="Montserrat Bold"/>
                <a:sym typeface="Montserrat Bold"/>
              </a:endParaRPr>
            </a:p>
          </p:txBody>
        </p:sp>
      </p:grpSp>
      <p:pic>
        <p:nvPicPr>
          <p:cNvPr id="17" name="Picture 16">
            <a:extLst>
              <a:ext uri="{FF2B5EF4-FFF2-40B4-BE49-F238E27FC236}">
                <a16:creationId xmlns:a16="http://schemas.microsoft.com/office/drawing/2014/main" id="{E023E790-D954-EC9B-E7E7-6E576B8A21F5}"/>
              </a:ext>
            </a:extLst>
          </p:cNvPr>
          <p:cNvPicPr>
            <a:picLocks noChangeAspect="1"/>
          </p:cNvPicPr>
          <p:nvPr/>
        </p:nvPicPr>
        <p:blipFill>
          <a:blip r:embed="rId2"/>
          <a:stretch>
            <a:fillRect/>
          </a:stretch>
        </p:blipFill>
        <p:spPr>
          <a:xfrm>
            <a:off x="9469693" y="4381502"/>
            <a:ext cx="8178880" cy="4435026"/>
          </a:xfrm>
          <a:prstGeom prst="rect">
            <a:avLst/>
          </a:prstGeom>
          <a:ln>
            <a:solidFill>
              <a:schemeClr val="tx1"/>
            </a:solidFill>
          </a:ln>
        </p:spPr>
      </p:pic>
      <p:sp>
        <p:nvSpPr>
          <p:cNvPr id="18" name="TextBox 12">
            <a:extLst>
              <a:ext uri="{FF2B5EF4-FFF2-40B4-BE49-F238E27FC236}">
                <a16:creationId xmlns:a16="http://schemas.microsoft.com/office/drawing/2014/main" id="{82319110-C78C-2630-A204-DF863DB4B47D}"/>
              </a:ext>
            </a:extLst>
          </p:cNvPr>
          <p:cNvSpPr txBox="1"/>
          <p:nvPr/>
        </p:nvSpPr>
        <p:spPr>
          <a:xfrm>
            <a:off x="1018868" y="4670915"/>
            <a:ext cx="8458199" cy="3700821"/>
          </a:xfrm>
          <a:prstGeom prst="rect">
            <a:avLst/>
          </a:prstGeom>
        </p:spPr>
        <p:txBody>
          <a:bodyPr wrap="square" lIns="0" tIns="0" rIns="0" bIns="0" rtlCol="0" anchor="t">
            <a:spAutoFit/>
          </a:bodyPr>
          <a:lstStyle/>
          <a:p>
            <a:pPr marL="0" lvl="0" indent="0" algn="l">
              <a:lnSpc>
                <a:spcPts val="2859"/>
              </a:lnSpc>
              <a:spcBef>
                <a:spcPct val="0"/>
              </a:spcBef>
            </a:pPr>
            <a:r>
              <a:rPr lang="vi-VN" sz="2400" b="1" dirty="0">
                <a:solidFill>
                  <a:schemeClr val="bg1"/>
                </a:solidFill>
              </a:rPr>
              <a:t>Mô hình </a:t>
            </a:r>
            <a:r>
              <a:rPr lang="vi-VN" sz="2400" b="1" dirty="0" err="1">
                <a:solidFill>
                  <a:schemeClr val="bg1"/>
                </a:solidFill>
              </a:rPr>
              <a:t>Stacking</a:t>
            </a:r>
            <a:r>
              <a:rPr lang="vi-VN" sz="2400" b="1" dirty="0">
                <a:solidFill>
                  <a:schemeClr val="bg1"/>
                </a:solidFill>
              </a:rPr>
              <a:t> gồm hai cấp: </a:t>
            </a:r>
          </a:p>
          <a:p>
            <a:pPr marL="342900" lvl="0" indent="-342900" algn="l">
              <a:lnSpc>
                <a:spcPts val="2859"/>
              </a:lnSpc>
              <a:spcBef>
                <a:spcPct val="0"/>
              </a:spcBef>
              <a:buFont typeface="Arial" panose="020B0604020202020204" pitchFamily="34" charset="0"/>
              <a:buChar char="•"/>
            </a:pPr>
            <a:r>
              <a:rPr lang="vi-VN" sz="2400" dirty="0">
                <a:solidFill>
                  <a:schemeClr val="bg1"/>
                </a:solidFill>
              </a:rPr>
              <a:t>Cấp 0 (</a:t>
            </a:r>
            <a:r>
              <a:rPr lang="vi-VN" sz="2400" dirty="0" err="1">
                <a:solidFill>
                  <a:schemeClr val="bg1"/>
                </a:solidFill>
              </a:rPr>
              <a:t>Level</a:t>
            </a:r>
            <a:r>
              <a:rPr lang="vi-VN" sz="2400" dirty="0">
                <a:solidFill>
                  <a:schemeClr val="bg1"/>
                </a:solidFill>
              </a:rPr>
              <a:t> 0) gồm n mô hình được gọi là mô hình cơ sở có nhiệm vụ đưa ra các dự đoán ban đầu</a:t>
            </a:r>
          </a:p>
          <a:p>
            <a:pPr marL="342900" lvl="0" indent="-342900" algn="l">
              <a:lnSpc>
                <a:spcPts val="2859"/>
              </a:lnSpc>
              <a:spcBef>
                <a:spcPct val="0"/>
              </a:spcBef>
              <a:buFont typeface="Arial" panose="020B0604020202020204" pitchFamily="34" charset="0"/>
              <a:buChar char="•"/>
            </a:pPr>
            <a:r>
              <a:rPr lang="vi-VN" sz="2400" dirty="0">
                <a:solidFill>
                  <a:schemeClr val="bg1"/>
                </a:solidFill>
              </a:rPr>
              <a:t>Cấp 1 gồm một mô hình có nhiệm vụ đưa ra các dự đoán cuối cùng (</a:t>
            </a:r>
            <a:r>
              <a:rPr lang="vi-VN" sz="2400" dirty="0" err="1">
                <a:solidFill>
                  <a:schemeClr val="bg1"/>
                </a:solidFill>
              </a:rPr>
              <a:t>Final</a:t>
            </a:r>
            <a:r>
              <a:rPr lang="vi-VN" sz="2400" dirty="0">
                <a:solidFill>
                  <a:schemeClr val="bg1"/>
                </a:solidFill>
              </a:rPr>
              <a:t> </a:t>
            </a:r>
            <a:r>
              <a:rPr lang="vi-VN" sz="2400" dirty="0" err="1">
                <a:solidFill>
                  <a:schemeClr val="bg1"/>
                </a:solidFill>
              </a:rPr>
              <a:t>output</a:t>
            </a:r>
            <a:r>
              <a:rPr lang="vi-VN" sz="2400" dirty="0">
                <a:solidFill>
                  <a:schemeClr val="bg1"/>
                </a:solidFill>
              </a:rPr>
              <a:t>) từ các đặc trưng là các dự báo ở các mô hình cấp 0. </a:t>
            </a:r>
          </a:p>
          <a:p>
            <a:pPr lvl="0" algn="l">
              <a:lnSpc>
                <a:spcPts val="2859"/>
              </a:lnSpc>
              <a:spcBef>
                <a:spcPct val="0"/>
              </a:spcBef>
            </a:pPr>
            <a:endParaRPr lang="vi-VN" sz="2400" dirty="0">
              <a:solidFill>
                <a:schemeClr val="bg1"/>
              </a:solidFill>
            </a:endParaRPr>
          </a:p>
          <a:p>
            <a:pPr marL="0" lvl="0" indent="0" algn="l">
              <a:lnSpc>
                <a:spcPts val="2859"/>
              </a:lnSpc>
              <a:spcBef>
                <a:spcPct val="0"/>
              </a:spcBef>
            </a:pPr>
            <a:r>
              <a:rPr lang="vi-VN" sz="2400" dirty="0" err="1">
                <a:solidFill>
                  <a:schemeClr val="bg1"/>
                </a:solidFill>
              </a:rPr>
              <a:t>Cád</a:t>
            </a:r>
            <a:r>
              <a:rPr lang="vi-VN" sz="2400" dirty="0">
                <a:solidFill>
                  <a:schemeClr val="bg1"/>
                </a:solidFill>
              </a:rPr>
              <a:t> thuật toán K-</a:t>
            </a:r>
            <a:r>
              <a:rPr lang="vi-VN" sz="2400" dirty="0" err="1">
                <a:solidFill>
                  <a:schemeClr val="bg1"/>
                </a:solidFill>
              </a:rPr>
              <a:t>Nearest</a:t>
            </a:r>
            <a:r>
              <a:rPr lang="vi-VN" sz="2400" dirty="0">
                <a:solidFill>
                  <a:schemeClr val="bg1"/>
                </a:solidFill>
              </a:rPr>
              <a:t> </a:t>
            </a:r>
            <a:r>
              <a:rPr lang="vi-VN" sz="2400" dirty="0" err="1">
                <a:solidFill>
                  <a:schemeClr val="bg1"/>
                </a:solidFill>
              </a:rPr>
              <a:t>Neighbors</a:t>
            </a:r>
            <a:r>
              <a:rPr lang="vi-VN" sz="2400" dirty="0">
                <a:solidFill>
                  <a:schemeClr val="bg1"/>
                </a:solidFill>
              </a:rPr>
              <a:t>, </a:t>
            </a:r>
            <a:r>
              <a:rPr lang="vi-VN" sz="2400" dirty="0" err="1">
                <a:solidFill>
                  <a:schemeClr val="bg1"/>
                </a:solidFill>
              </a:rPr>
              <a:t>Decision</a:t>
            </a:r>
            <a:r>
              <a:rPr lang="vi-VN" sz="2400" dirty="0">
                <a:solidFill>
                  <a:schemeClr val="bg1"/>
                </a:solidFill>
              </a:rPr>
              <a:t> </a:t>
            </a:r>
            <a:r>
              <a:rPr lang="vi-VN" sz="2400" dirty="0" err="1">
                <a:solidFill>
                  <a:schemeClr val="bg1"/>
                </a:solidFill>
              </a:rPr>
              <a:t>Tree</a:t>
            </a:r>
            <a:r>
              <a:rPr lang="vi-VN" sz="2400" dirty="0">
                <a:solidFill>
                  <a:schemeClr val="bg1"/>
                </a:solidFill>
              </a:rPr>
              <a:t>, Máy hỗ trợ </a:t>
            </a:r>
            <a:r>
              <a:rPr lang="vi-VN" sz="2400" dirty="0" err="1">
                <a:solidFill>
                  <a:schemeClr val="bg1"/>
                </a:solidFill>
              </a:rPr>
              <a:t>Vector</a:t>
            </a:r>
            <a:r>
              <a:rPr lang="vi-VN" sz="2400" dirty="0">
                <a:solidFill>
                  <a:schemeClr val="bg1"/>
                </a:solidFill>
              </a:rPr>
              <a:t> và </a:t>
            </a:r>
            <a:r>
              <a:rPr lang="vi-VN" sz="2400" dirty="0" err="1">
                <a:solidFill>
                  <a:schemeClr val="bg1"/>
                </a:solidFill>
              </a:rPr>
              <a:t>Naive</a:t>
            </a:r>
            <a:r>
              <a:rPr lang="vi-VN" sz="2400" dirty="0">
                <a:solidFill>
                  <a:schemeClr val="bg1"/>
                </a:solidFill>
              </a:rPr>
              <a:t> </a:t>
            </a:r>
            <a:r>
              <a:rPr lang="vi-VN" sz="2400" dirty="0" err="1">
                <a:solidFill>
                  <a:schemeClr val="bg1"/>
                </a:solidFill>
              </a:rPr>
              <a:t>Bayes</a:t>
            </a:r>
            <a:r>
              <a:rPr lang="vi-VN" sz="2400" dirty="0">
                <a:solidFill>
                  <a:schemeClr val="bg1"/>
                </a:solidFill>
              </a:rPr>
              <a:t> làm mô hình cơ sở và </a:t>
            </a:r>
            <a:r>
              <a:rPr lang="vi-VN" sz="2400" dirty="0" err="1">
                <a:solidFill>
                  <a:schemeClr val="bg1"/>
                </a:solidFill>
              </a:rPr>
              <a:t>Logistic</a:t>
            </a:r>
            <a:r>
              <a:rPr lang="vi-VN" sz="2400" dirty="0">
                <a:solidFill>
                  <a:schemeClr val="bg1"/>
                </a:solidFill>
              </a:rPr>
              <a:t> </a:t>
            </a:r>
            <a:r>
              <a:rPr lang="vi-VN" sz="2400" dirty="0" err="1">
                <a:solidFill>
                  <a:schemeClr val="bg1"/>
                </a:solidFill>
              </a:rPr>
              <a:t>Regression</a:t>
            </a:r>
            <a:r>
              <a:rPr lang="vi-VN" sz="2400" dirty="0">
                <a:solidFill>
                  <a:schemeClr val="bg1"/>
                </a:solidFill>
              </a:rPr>
              <a:t> làm mô hình cấp 1</a:t>
            </a:r>
            <a:endParaRPr lang="en-US" sz="2199" u="none" strike="noStrike"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2034355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3712371" y="1711606"/>
            <a:ext cx="10863257" cy="1114425"/>
          </a:xfrm>
          <a:prstGeom prst="rect">
            <a:avLst/>
          </a:prstGeom>
        </p:spPr>
        <p:txBody>
          <a:bodyPr lIns="0" tIns="0" rIns="0" bIns="0" rtlCol="0" anchor="t">
            <a:spAutoFit/>
          </a:bodyPr>
          <a:lstStyle/>
          <a:p>
            <a:pPr marL="0" lvl="0" indent="0" algn="ctr">
              <a:lnSpc>
                <a:spcPts val="8790"/>
              </a:lnSpc>
              <a:spcBef>
                <a:spcPct val="0"/>
              </a:spcBef>
            </a:pPr>
            <a:r>
              <a:rPr lang="en-US" sz="7325" b="1">
                <a:solidFill>
                  <a:srgbClr val="FFFFFF"/>
                </a:solidFill>
                <a:latin typeface="Lato Bold"/>
                <a:ea typeface="Lato Bold"/>
                <a:cs typeface="Lato Bold"/>
                <a:sym typeface="Lato Bold"/>
              </a:rPr>
              <a:t>Dữ liệu</a:t>
            </a:r>
          </a:p>
        </p:txBody>
      </p:sp>
      <p:sp>
        <p:nvSpPr>
          <p:cNvPr id="3" name="TextBox 3"/>
          <p:cNvSpPr txBox="1"/>
          <p:nvPr/>
        </p:nvSpPr>
        <p:spPr>
          <a:xfrm>
            <a:off x="5303360" y="2834262"/>
            <a:ext cx="7928201" cy="317500"/>
          </a:xfrm>
          <a:prstGeom prst="rect">
            <a:avLst/>
          </a:prstGeom>
        </p:spPr>
        <p:txBody>
          <a:bodyPr lIns="0" tIns="0" rIns="0" bIns="0" rtlCol="0" anchor="t">
            <a:spAutoFit/>
          </a:bodyPr>
          <a:lstStyle/>
          <a:p>
            <a:pPr marL="0" lvl="0" indent="0" algn="l">
              <a:lnSpc>
                <a:spcPts val="2600"/>
              </a:lnSpc>
              <a:spcBef>
                <a:spcPct val="0"/>
              </a:spcBef>
            </a:pPr>
            <a:r>
              <a:rPr lang="en-US" sz="2000">
                <a:solidFill>
                  <a:srgbClr val="F1F1F1"/>
                </a:solidFill>
                <a:latin typeface="Montserrat"/>
                <a:ea typeface="Montserrat"/>
                <a:cs typeface="Montserrat"/>
                <a:sym typeface="Montserrat"/>
              </a:rPr>
              <a:t>Bộ dữ liệu được lưu trữ tại UCI Machine Learning Repository</a:t>
            </a:r>
          </a:p>
        </p:txBody>
      </p:sp>
      <p:sp>
        <p:nvSpPr>
          <p:cNvPr id="5" name="TextBox 5"/>
          <p:cNvSpPr txBox="1"/>
          <p:nvPr/>
        </p:nvSpPr>
        <p:spPr>
          <a:xfrm>
            <a:off x="3712371" y="4425914"/>
            <a:ext cx="11392095" cy="4832386"/>
          </a:xfrm>
          <a:prstGeom prst="rect">
            <a:avLst/>
          </a:prstGeom>
        </p:spPr>
        <p:txBody>
          <a:bodyPr lIns="0" tIns="0" rIns="0" bIns="0" rtlCol="0" anchor="t">
            <a:spAutoFit/>
          </a:bodyPr>
          <a:lstStyle/>
          <a:p>
            <a:pPr marL="558810" lvl="1" indent="-279405" algn="just">
              <a:lnSpc>
                <a:spcPts val="3830"/>
              </a:lnSpc>
              <a:buFont typeface="Arial"/>
              <a:buChar char="•"/>
            </a:pPr>
            <a:r>
              <a:rPr lang="en-US" sz="2588">
                <a:solidFill>
                  <a:srgbClr val="F1F1F1"/>
                </a:solidFill>
                <a:latin typeface="Montserrat"/>
                <a:ea typeface="Montserrat"/>
                <a:cs typeface="Montserrat"/>
                <a:sym typeface="Montserrat"/>
              </a:rPr>
              <a:t>Bộ dữ liệu gồm 18 biến, trong đó có 10 biến định lượng và 8 biến phân loại, với 12,330 quan sát. </a:t>
            </a:r>
          </a:p>
          <a:p>
            <a:pPr marL="558810" lvl="1" indent="-279405" algn="just">
              <a:lnSpc>
                <a:spcPts val="3830"/>
              </a:lnSpc>
              <a:buFont typeface="Arial"/>
              <a:buChar char="•"/>
            </a:pPr>
            <a:r>
              <a:rPr lang="en-US" sz="2588">
                <a:solidFill>
                  <a:srgbClr val="F1F1F1"/>
                </a:solidFill>
                <a:latin typeface="Montserrat"/>
                <a:ea typeface="Montserrat"/>
                <a:cs typeface="Montserrat"/>
                <a:sym typeface="Montserrat"/>
              </a:rPr>
              <a:t>Các biến định lượng bao gồm số lượng và thời gian người dùng dành cho các loại trang như administrative, informational, và product-related, cùng với các chỉ số BounceRates, ExitRates, PageValues, và SpecialDay. </a:t>
            </a:r>
          </a:p>
          <a:p>
            <a:pPr marL="558810" lvl="1" indent="-279405" algn="just">
              <a:lnSpc>
                <a:spcPts val="3830"/>
              </a:lnSpc>
              <a:buFont typeface="Arial"/>
              <a:buChar char="•"/>
            </a:pPr>
            <a:r>
              <a:rPr lang="en-US" sz="2588">
                <a:solidFill>
                  <a:srgbClr val="F1F1F1"/>
                </a:solidFill>
                <a:latin typeface="Montserrat"/>
                <a:ea typeface="Montserrat"/>
                <a:cs typeface="Montserrat"/>
                <a:sym typeface="Montserrat"/>
              </a:rPr>
              <a:t>Các biến phân loại bao gồm thông tin về tháng, hệ điều hành, trình duyệt, khu vực, loại lưu lượng truy cập, kiểu khách truy cập, và cuối cùng là việc người dùng có hoàn thành giao dịch hay không (Revenue).</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1028700" y="7362304"/>
            <a:ext cx="2886266" cy="1114925"/>
          </a:xfrm>
          <a:custGeom>
            <a:avLst/>
            <a:gdLst/>
            <a:ahLst/>
            <a:cxnLst/>
            <a:rect l="l" t="t" r="r" b="b"/>
            <a:pathLst>
              <a:path w="2886266" h="1114925">
                <a:moveTo>
                  <a:pt x="0" y="0"/>
                </a:moveTo>
                <a:lnTo>
                  <a:pt x="2886266" y="0"/>
                </a:lnTo>
                <a:lnTo>
                  <a:pt x="2886266" y="1114925"/>
                </a:lnTo>
                <a:lnTo>
                  <a:pt x="0" y="1114925"/>
                </a:lnTo>
                <a:lnTo>
                  <a:pt x="0" y="0"/>
                </a:lnTo>
                <a:close/>
              </a:path>
            </a:pathLst>
          </a:custGeom>
          <a:blipFill>
            <a:blip r:embed="rId2"/>
            <a:stretch>
              <a:fillRect t="-6681" b="-6681"/>
            </a:stretch>
          </a:blipFill>
        </p:spPr>
        <p:txBody>
          <a:bodyPr/>
          <a:lstStyle/>
          <a:p>
            <a:endParaRPr lang="vi-VN"/>
          </a:p>
        </p:txBody>
      </p:sp>
      <p:grpSp>
        <p:nvGrpSpPr>
          <p:cNvPr id="3" name="Group 3"/>
          <p:cNvGrpSpPr/>
          <p:nvPr/>
        </p:nvGrpSpPr>
        <p:grpSpPr>
          <a:xfrm>
            <a:off x="15162273" y="3631779"/>
            <a:ext cx="1239263" cy="1239263"/>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F1F1"/>
            </a:solidFill>
          </p:spPr>
          <p:txBody>
            <a:bodyPr/>
            <a:lstStyle/>
            <a:p>
              <a:endParaRPr lang="vi-VN"/>
            </a:p>
          </p:txBody>
        </p:sp>
      </p:grpSp>
      <p:sp>
        <p:nvSpPr>
          <p:cNvPr id="5" name="Freeform 5"/>
          <p:cNvSpPr/>
          <p:nvPr/>
        </p:nvSpPr>
        <p:spPr>
          <a:xfrm>
            <a:off x="10049779" y="6317665"/>
            <a:ext cx="3519841" cy="1650971"/>
          </a:xfrm>
          <a:custGeom>
            <a:avLst/>
            <a:gdLst/>
            <a:ahLst/>
            <a:cxnLst/>
            <a:rect l="l" t="t" r="r" b="b"/>
            <a:pathLst>
              <a:path w="2736428" h="1050104">
                <a:moveTo>
                  <a:pt x="0" y="0"/>
                </a:moveTo>
                <a:lnTo>
                  <a:pt x="2736427" y="0"/>
                </a:lnTo>
                <a:lnTo>
                  <a:pt x="2736427" y="1050104"/>
                </a:lnTo>
                <a:lnTo>
                  <a:pt x="0" y="1050104"/>
                </a:lnTo>
                <a:lnTo>
                  <a:pt x="0" y="0"/>
                </a:lnTo>
                <a:close/>
              </a:path>
            </a:pathLst>
          </a:custGeom>
          <a:blipFill>
            <a:blip r:embed="rId3"/>
            <a:stretch>
              <a:fillRect/>
            </a:stretch>
          </a:blipFill>
        </p:spPr>
        <p:txBody>
          <a:bodyPr/>
          <a:lstStyle/>
          <a:p>
            <a:endParaRPr lang="vi-VN"/>
          </a:p>
        </p:txBody>
      </p:sp>
      <p:sp>
        <p:nvSpPr>
          <p:cNvPr id="6" name="TextBox 6"/>
          <p:cNvSpPr txBox="1"/>
          <p:nvPr/>
        </p:nvSpPr>
        <p:spPr>
          <a:xfrm>
            <a:off x="3712371" y="1711606"/>
            <a:ext cx="10863257" cy="1114425"/>
          </a:xfrm>
          <a:prstGeom prst="rect">
            <a:avLst/>
          </a:prstGeom>
        </p:spPr>
        <p:txBody>
          <a:bodyPr lIns="0" tIns="0" rIns="0" bIns="0" rtlCol="0" anchor="t">
            <a:spAutoFit/>
          </a:bodyPr>
          <a:lstStyle/>
          <a:p>
            <a:pPr marL="0" lvl="0" indent="0" algn="ctr">
              <a:lnSpc>
                <a:spcPts val="8790"/>
              </a:lnSpc>
              <a:spcBef>
                <a:spcPct val="0"/>
              </a:spcBef>
            </a:pPr>
            <a:r>
              <a:rPr lang="en-US" sz="7325" b="1">
                <a:solidFill>
                  <a:srgbClr val="FFFFFF"/>
                </a:solidFill>
                <a:latin typeface="Lato Bold"/>
                <a:ea typeface="Lato Bold"/>
                <a:cs typeface="Lato Bold"/>
                <a:sym typeface="Lato Bold"/>
              </a:rPr>
              <a:t>Chuẩn bị dữ liệu</a:t>
            </a:r>
          </a:p>
        </p:txBody>
      </p:sp>
      <p:grpSp>
        <p:nvGrpSpPr>
          <p:cNvPr id="7" name="Group 7"/>
          <p:cNvGrpSpPr/>
          <p:nvPr/>
        </p:nvGrpSpPr>
        <p:grpSpPr>
          <a:xfrm>
            <a:off x="1887461" y="3631779"/>
            <a:ext cx="1240803" cy="1239263"/>
            <a:chOff x="0" y="0"/>
            <a:chExt cx="1654404" cy="1652351"/>
          </a:xfrm>
        </p:grpSpPr>
        <p:grpSp>
          <p:nvGrpSpPr>
            <p:cNvPr id="8" name="Group 8"/>
            <p:cNvGrpSpPr/>
            <p:nvPr/>
          </p:nvGrpSpPr>
          <p:grpSpPr>
            <a:xfrm>
              <a:off x="2053" y="0"/>
              <a:ext cx="1652351" cy="1652351"/>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F1F1"/>
              </a:solidFill>
            </p:spPr>
            <p:txBody>
              <a:bodyPr/>
              <a:lstStyle/>
              <a:p>
                <a:endParaRPr lang="vi-VN"/>
              </a:p>
            </p:txBody>
          </p:sp>
        </p:grpSp>
        <p:sp>
          <p:nvSpPr>
            <p:cNvPr id="10" name="TextBox 10"/>
            <p:cNvSpPr txBox="1"/>
            <p:nvPr/>
          </p:nvSpPr>
          <p:spPr>
            <a:xfrm>
              <a:off x="0" y="-46484"/>
              <a:ext cx="1652351" cy="1516719"/>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333333"/>
                  </a:solidFill>
                  <a:latin typeface="Montserrat"/>
                  <a:ea typeface="Montserrat"/>
                  <a:cs typeface="Montserrat"/>
                  <a:sym typeface="Montserrat"/>
                </a:rPr>
                <a:t>1</a:t>
              </a:r>
            </a:p>
          </p:txBody>
        </p:sp>
      </p:grpSp>
      <p:grpSp>
        <p:nvGrpSpPr>
          <p:cNvPr id="11" name="Group 11"/>
          <p:cNvGrpSpPr/>
          <p:nvPr/>
        </p:nvGrpSpPr>
        <p:grpSpPr>
          <a:xfrm>
            <a:off x="6679828" y="3631779"/>
            <a:ext cx="1239263" cy="1239263"/>
            <a:chOff x="0" y="0"/>
            <a:chExt cx="1652351" cy="1652351"/>
          </a:xfrm>
        </p:grpSpPr>
        <p:grpSp>
          <p:nvGrpSpPr>
            <p:cNvPr id="12" name="Group 12"/>
            <p:cNvGrpSpPr/>
            <p:nvPr/>
          </p:nvGrpSpPr>
          <p:grpSpPr>
            <a:xfrm>
              <a:off x="0" y="0"/>
              <a:ext cx="1652351" cy="165235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F1F1"/>
              </a:solidFill>
            </p:spPr>
            <p:txBody>
              <a:bodyPr/>
              <a:lstStyle/>
              <a:p>
                <a:endParaRPr lang="vi-VN"/>
              </a:p>
            </p:txBody>
          </p:sp>
        </p:grpSp>
        <p:sp>
          <p:nvSpPr>
            <p:cNvPr id="14" name="TextBox 14"/>
            <p:cNvSpPr txBox="1"/>
            <p:nvPr/>
          </p:nvSpPr>
          <p:spPr>
            <a:xfrm>
              <a:off x="0" y="-46484"/>
              <a:ext cx="1652351" cy="1516719"/>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333333"/>
                  </a:solidFill>
                  <a:latin typeface="Montserrat"/>
                  <a:ea typeface="Montserrat"/>
                  <a:cs typeface="Montserrat"/>
                  <a:sym typeface="Montserrat"/>
                </a:rPr>
                <a:t>2</a:t>
              </a:r>
            </a:p>
          </p:txBody>
        </p:sp>
      </p:grpSp>
      <p:grpSp>
        <p:nvGrpSpPr>
          <p:cNvPr id="15" name="Group 15"/>
          <p:cNvGrpSpPr/>
          <p:nvPr/>
        </p:nvGrpSpPr>
        <p:grpSpPr>
          <a:xfrm>
            <a:off x="11054952" y="3631779"/>
            <a:ext cx="1239263" cy="1239263"/>
            <a:chOff x="0" y="0"/>
            <a:chExt cx="1652351" cy="1652351"/>
          </a:xfrm>
        </p:grpSpPr>
        <p:grpSp>
          <p:nvGrpSpPr>
            <p:cNvPr id="16" name="Group 16"/>
            <p:cNvGrpSpPr/>
            <p:nvPr/>
          </p:nvGrpSpPr>
          <p:grpSpPr>
            <a:xfrm>
              <a:off x="0" y="0"/>
              <a:ext cx="1652351" cy="1652351"/>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F1F1"/>
              </a:solidFill>
            </p:spPr>
            <p:txBody>
              <a:bodyPr/>
              <a:lstStyle/>
              <a:p>
                <a:endParaRPr lang="vi-VN"/>
              </a:p>
            </p:txBody>
          </p:sp>
        </p:grpSp>
        <p:sp>
          <p:nvSpPr>
            <p:cNvPr id="18" name="TextBox 18"/>
            <p:cNvSpPr txBox="1"/>
            <p:nvPr/>
          </p:nvSpPr>
          <p:spPr>
            <a:xfrm>
              <a:off x="0" y="-46484"/>
              <a:ext cx="1652351" cy="1516719"/>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333333"/>
                  </a:solidFill>
                  <a:latin typeface="Montserrat"/>
                  <a:ea typeface="Montserrat"/>
                  <a:cs typeface="Montserrat"/>
                  <a:sym typeface="Montserrat"/>
                </a:rPr>
                <a:t>3</a:t>
              </a:r>
            </a:p>
          </p:txBody>
        </p:sp>
      </p:grpSp>
      <p:sp>
        <p:nvSpPr>
          <p:cNvPr id="19" name="TextBox 19"/>
          <p:cNvSpPr txBox="1"/>
          <p:nvPr/>
        </p:nvSpPr>
        <p:spPr>
          <a:xfrm>
            <a:off x="1064801" y="6453927"/>
            <a:ext cx="3134005" cy="631825"/>
          </a:xfrm>
          <a:prstGeom prst="rect">
            <a:avLst/>
          </a:prstGeom>
        </p:spPr>
        <p:txBody>
          <a:bodyPr lIns="0" tIns="0" rIns="0" bIns="0" rtlCol="0" anchor="t">
            <a:spAutoFit/>
          </a:bodyPr>
          <a:lstStyle/>
          <a:p>
            <a:pPr algn="l">
              <a:lnSpc>
                <a:spcPts val="2599"/>
              </a:lnSpc>
            </a:pPr>
            <a:r>
              <a:rPr lang="en-US" sz="1999" u="none" strike="noStrike">
                <a:solidFill>
                  <a:srgbClr val="FFFFFF"/>
                </a:solidFill>
                <a:latin typeface="Montserrat"/>
                <a:ea typeface="Montserrat"/>
                <a:cs typeface="Montserrat"/>
                <a:sym typeface="Montserrat"/>
              </a:rPr>
              <a:t>Chuẩn hóa được xác định theo công thức:</a:t>
            </a:r>
          </a:p>
        </p:txBody>
      </p:sp>
      <p:sp>
        <p:nvSpPr>
          <p:cNvPr id="20" name="TextBox 20"/>
          <p:cNvSpPr txBox="1"/>
          <p:nvPr/>
        </p:nvSpPr>
        <p:spPr>
          <a:xfrm>
            <a:off x="1028700" y="5444277"/>
            <a:ext cx="3754055" cy="409575"/>
          </a:xfrm>
          <a:prstGeom prst="rect">
            <a:avLst/>
          </a:prstGeom>
        </p:spPr>
        <p:txBody>
          <a:bodyPr lIns="0" tIns="0" rIns="0" bIns="0" rtlCol="0" anchor="t">
            <a:spAutoFit/>
          </a:bodyPr>
          <a:lstStyle/>
          <a:p>
            <a:pPr algn="l">
              <a:lnSpc>
                <a:spcPts val="3360"/>
              </a:lnSpc>
            </a:pPr>
            <a:r>
              <a:rPr lang="en-US" sz="2800" b="1">
                <a:solidFill>
                  <a:srgbClr val="FFFFFF"/>
                </a:solidFill>
                <a:latin typeface="Montserrat Bold"/>
                <a:ea typeface="Montserrat Bold"/>
                <a:cs typeface="Montserrat Bold"/>
                <a:sym typeface="Montserrat Bold"/>
              </a:rPr>
              <a:t>Chuẩn hóa dữ liệu</a:t>
            </a:r>
          </a:p>
        </p:txBody>
      </p:sp>
      <p:sp>
        <p:nvSpPr>
          <p:cNvPr id="21" name="TextBox 21"/>
          <p:cNvSpPr txBox="1"/>
          <p:nvPr/>
        </p:nvSpPr>
        <p:spPr>
          <a:xfrm>
            <a:off x="5827422" y="5444277"/>
            <a:ext cx="3280477" cy="409575"/>
          </a:xfrm>
          <a:prstGeom prst="rect">
            <a:avLst/>
          </a:prstGeom>
        </p:spPr>
        <p:txBody>
          <a:bodyPr lIns="0" tIns="0" rIns="0" bIns="0" rtlCol="0" anchor="t">
            <a:spAutoFit/>
          </a:bodyPr>
          <a:lstStyle/>
          <a:p>
            <a:pPr algn="l">
              <a:lnSpc>
                <a:spcPts val="3360"/>
              </a:lnSpc>
            </a:pPr>
            <a:r>
              <a:rPr lang="en-US" sz="2800" b="1">
                <a:solidFill>
                  <a:srgbClr val="FFFFFF"/>
                </a:solidFill>
                <a:latin typeface="Montserrat Bold"/>
                <a:ea typeface="Montserrat Bold"/>
                <a:cs typeface="Montserrat Bold"/>
                <a:sym typeface="Montserrat Bold"/>
              </a:rPr>
              <a:t>Mã hóa dữ liệu </a:t>
            </a:r>
          </a:p>
        </p:txBody>
      </p:sp>
      <p:sp>
        <p:nvSpPr>
          <p:cNvPr id="22" name="TextBox 22"/>
          <p:cNvSpPr txBox="1"/>
          <p:nvPr/>
        </p:nvSpPr>
        <p:spPr>
          <a:xfrm>
            <a:off x="5625070" y="6292002"/>
            <a:ext cx="3642391" cy="955675"/>
          </a:xfrm>
          <a:prstGeom prst="rect">
            <a:avLst/>
          </a:prstGeom>
        </p:spPr>
        <p:txBody>
          <a:bodyPr lIns="0" tIns="0" rIns="0" bIns="0" rtlCol="0" anchor="t">
            <a:spAutoFit/>
          </a:bodyPr>
          <a:lstStyle/>
          <a:p>
            <a:pPr marL="0" lvl="1" indent="0" algn="l">
              <a:lnSpc>
                <a:spcPts val="2599"/>
              </a:lnSpc>
              <a:spcBef>
                <a:spcPct val="0"/>
              </a:spcBef>
            </a:pPr>
            <a:r>
              <a:rPr lang="en-US" sz="1999">
                <a:solidFill>
                  <a:srgbClr val="FFFFFF"/>
                </a:solidFill>
                <a:latin typeface="Montserrat"/>
                <a:ea typeface="Montserrat"/>
                <a:cs typeface="Montserrat"/>
                <a:sym typeface="Montserrat"/>
              </a:rPr>
              <a:t>B</a:t>
            </a:r>
            <a:r>
              <a:rPr lang="en-US" sz="1999" u="none" strike="noStrike">
                <a:solidFill>
                  <a:srgbClr val="FFFFFF"/>
                </a:solidFill>
                <a:latin typeface="Montserrat"/>
                <a:ea typeface="Montserrat"/>
                <a:cs typeface="Montserrat"/>
                <a:sym typeface="Montserrat"/>
              </a:rPr>
              <a:t>iến "Month", sử dụng phương pháp mã hóa tuần hoàn</a:t>
            </a:r>
          </a:p>
        </p:txBody>
      </p:sp>
      <p:sp>
        <p:nvSpPr>
          <p:cNvPr id="23" name="TextBox 23"/>
          <p:cNvSpPr txBox="1"/>
          <p:nvPr/>
        </p:nvSpPr>
        <p:spPr>
          <a:xfrm>
            <a:off x="5565933" y="7521554"/>
            <a:ext cx="3467053" cy="955675"/>
          </a:xfrm>
          <a:prstGeom prst="rect">
            <a:avLst/>
          </a:prstGeom>
        </p:spPr>
        <p:txBody>
          <a:bodyPr lIns="0" tIns="0" rIns="0" bIns="0" rtlCol="0" anchor="t">
            <a:spAutoFit/>
          </a:bodyPr>
          <a:lstStyle/>
          <a:p>
            <a:pPr marL="0" lvl="1" indent="0" algn="l">
              <a:lnSpc>
                <a:spcPts val="2599"/>
              </a:lnSpc>
              <a:spcBef>
                <a:spcPct val="0"/>
              </a:spcBef>
            </a:pPr>
            <a:r>
              <a:rPr lang="en-US" sz="1999" u="none" strike="noStrike">
                <a:solidFill>
                  <a:srgbClr val="FFFFFF"/>
                </a:solidFill>
                <a:latin typeface="Montserrat"/>
                <a:ea typeface="Montserrat"/>
                <a:cs typeface="Montserrat"/>
                <a:sym typeface="Montserrat"/>
              </a:rPr>
              <a:t>Đối với các biến khác xử lý bằng phương pháp One-Hot Encoding</a:t>
            </a:r>
          </a:p>
        </p:txBody>
      </p:sp>
      <p:sp>
        <p:nvSpPr>
          <p:cNvPr id="24" name="TextBox 24"/>
          <p:cNvSpPr txBox="1"/>
          <p:nvPr/>
        </p:nvSpPr>
        <p:spPr>
          <a:xfrm>
            <a:off x="10585473" y="5234727"/>
            <a:ext cx="3001909" cy="828675"/>
          </a:xfrm>
          <a:prstGeom prst="rect">
            <a:avLst/>
          </a:prstGeom>
        </p:spPr>
        <p:txBody>
          <a:bodyPr lIns="0" tIns="0" rIns="0" bIns="0" rtlCol="0" anchor="t">
            <a:spAutoFit/>
          </a:bodyPr>
          <a:lstStyle/>
          <a:p>
            <a:pPr algn="l">
              <a:lnSpc>
                <a:spcPts val="3360"/>
              </a:lnSpc>
            </a:pPr>
            <a:r>
              <a:rPr lang="en-US" sz="2800" b="1">
                <a:solidFill>
                  <a:srgbClr val="FFFFFF"/>
                </a:solidFill>
                <a:latin typeface="Montserrat Bold"/>
                <a:ea typeface="Montserrat Bold"/>
                <a:cs typeface="Montserrat Bold"/>
                <a:sym typeface="Montserrat Bold"/>
              </a:rPr>
              <a:t>Xử lý dữ liệu mất cân bằng </a:t>
            </a:r>
          </a:p>
        </p:txBody>
      </p:sp>
      <p:sp>
        <p:nvSpPr>
          <p:cNvPr id="25" name="TextBox 25"/>
          <p:cNvSpPr txBox="1"/>
          <p:nvPr/>
        </p:nvSpPr>
        <p:spPr>
          <a:xfrm>
            <a:off x="15162273" y="3403179"/>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a:solidFill>
                  <a:srgbClr val="333333"/>
                </a:solidFill>
                <a:latin typeface="Montserrat"/>
                <a:ea typeface="Montserrat"/>
                <a:cs typeface="Montserrat"/>
                <a:sym typeface="Montserrat"/>
              </a:rPr>
              <a:t>4</a:t>
            </a:r>
          </a:p>
        </p:txBody>
      </p:sp>
      <p:sp>
        <p:nvSpPr>
          <p:cNvPr id="26" name="TextBox 26"/>
          <p:cNvSpPr txBox="1"/>
          <p:nvPr/>
        </p:nvSpPr>
        <p:spPr>
          <a:xfrm>
            <a:off x="14154901" y="5234727"/>
            <a:ext cx="3883737" cy="828675"/>
          </a:xfrm>
          <a:prstGeom prst="rect">
            <a:avLst/>
          </a:prstGeom>
        </p:spPr>
        <p:txBody>
          <a:bodyPr lIns="0" tIns="0" rIns="0" bIns="0" rtlCol="0" anchor="t">
            <a:spAutoFit/>
          </a:bodyPr>
          <a:lstStyle/>
          <a:p>
            <a:pPr algn="l">
              <a:lnSpc>
                <a:spcPts val="3360"/>
              </a:lnSpc>
            </a:pPr>
            <a:r>
              <a:rPr lang="en-US" sz="2800" b="1" dirty="0" err="1">
                <a:solidFill>
                  <a:srgbClr val="FFFFFF"/>
                </a:solidFill>
                <a:latin typeface="Montserrat Bold"/>
                <a:ea typeface="Montserrat Bold"/>
                <a:cs typeface="Montserrat Bold"/>
                <a:sym typeface="Montserrat Bold"/>
              </a:rPr>
              <a:t>Xác</a:t>
            </a:r>
            <a:r>
              <a:rPr lang="en-US" sz="2800" b="1" dirty="0">
                <a:solidFill>
                  <a:srgbClr val="FFFFFF"/>
                </a:solidFill>
                <a:latin typeface="Montserrat Bold"/>
                <a:ea typeface="Montserrat Bold"/>
                <a:cs typeface="Montserrat Bold"/>
                <a:sym typeface="Montserrat Bold"/>
              </a:rPr>
              <a:t> </a:t>
            </a:r>
            <a:r>
              <a:rPr lang="en-US" sz="2800" b="1" dirty="0" err="1">
                <a:solidFill>
                  <a:srgbClr val="FFFFFF"/>
                </a:solidFill>
                <a:latin typeface="Montserrat Bold"/>
                <a:ea typeface="Montserrat Bold"/>
                <a:cs typeface="Montserrat Bold"/>
                <a:sym typeface="Montserrat Bold"/>
              </a:rPr>
              <a:t>định</a:t>
            </a:r>
            <a:r>
              <a:rPr lang="en-US" sz="2800" b="1" dirty="0">
                <a:solidFill>
                  <a:srgbClr val="FFFFFF"/>
                </a:solidFill>
                <a:latin typeface="Montserrat Bold"/>
                <a:ea typeface="Montserrat Bold"/>
                <a:cs typeface="Montserrat Bold"/>
                <a:sym typeface="Montserrat Bold"/>
              </a:rPr>
              <a:t> </a:t>
            </a:r>
            <a:r>
              <a:rPr lang="en-US" sz="2800" b="1" dirty="0" err="1">
                <a:solidFill>
                  <a:srgbClr val="FFFFFF"/>
                </a:solidFill>
                <a:latin typeface="Montserrat Bold"/>
                <a:ea typeface="Montserrat Bold"/>
                <a:cs typeface="Montserrat Bold"/>
                <a:sym typeface="Montserrat Bold"/>
              </a:rPr>
              <a:t>tập</a:t>
            </a:r>
            <a:r>
              <a:rPr lang="en-US" sz="2800" b="1" dirty="0">
                <a:solidFill>
                  <a:srgbClr val="FFFFFF"/>
                </a:solidFill>
                <a:latin typeface="Montserrat Bold"/>
                <a:ea typeface="Montserrat Bold"/>
                <a:cs typeface="Montserrat Bold"/>
                <a:sym typeface="Montserrat Bold"/>
              </a:rPr>
              <a:t> </a:t>
            </a:r>
            <a:r>
              <a:rPr lang="en-US" sz="2800" b="1" dirty="0" err="1">
                <a:solidFill>
                  <a:srgbClr val="FFFFFF"/>
                </a:solidFill>
                <a:latin typeface="Montserrat Bold"/>
                <a:ea typeface="Montserrat Bold"/>
                <a:cs typeface="Montserrat Bold"/>
                <a:sym typeface="Montserrat Bold"/>
              </a:rPr>
              <a:t>huấn</a:t>
            </a:r>
            <a:r>
              <a:rPr lang="en-US" sz="2800" b="1" dirty="0">
                <a:solidFill>
                  <a:srgbClr val="FFFFFF"/>
                </a:solidFill>
                <a:latin typeface="Montserrat Bold"/>
                <a:ea typeface="Montserrat Bold"/>
                <a:cs typeface="Montserrat Bold"/>
                <a:sym typeface="Montserrat Bold"/>
              </a:rPr>
              <a:t> </a:t>
            </a:r>
            <a:r>
              <a:rPr lang="en-US" sz="2800" b="1" dirty="0" err="1">
                <a:solidFill>
                  <a:srgbClr val="FFFFFF"/>
                </a:solidFill>
                <a:latin typeface="Montserrat Bold"/>
                <a:ea typeface="Montserrat Bold"/>
                <a:cs typeface="Montserrat Bold"/>
                <a:sym typeface="Montserrat Bold"/>
              </a:rPr>
              <a:t>luyện</a:t>
            </a:r>
            <a:r>
              <a:rPr lang="en-US" sz="2800" b="1" dirty="0">
                <a:solidFill>
                  <a:srgbClr val="FFFFFF"/>
                </a:solidFill>
                <a:latin typeface="Montserrat Bold"/>
                <a:ea typeface="Montserrat Bold"/>
                <a:cs typeface="Montserrat Bold"/>
                <a:sym typeface="Montserrat Bold"/>
              </a:rPr>
              <a:t> </a:t>
            </a:r>
            <a:r>
              <a:rPr lang="en-US" sz="2800" b="1" dirty="0" err="1">
                <a:solidFill>
                  <a:srgbClr val="FFFFFF"/>
                </a:solidFill>
                <a:latin typeface="Montserrat Bold"/>
                <a:ea typeface="Montserrat Bold"/>
                <a:cs typeface="Montserrat Bold"/>
                <a:sym typeface="Montserrat Bold"/>
              </a:rPr>
              <a:t>và</a:t>
            </a:r>
            <a:r>
              <a:rPr lang="en-US" sz="2800" b="1" dirty="0">
                <a:solidFill>
                  <a:srgbClr val="FFFFFF"/>
                </a:solidFill>
                <a:latin typeface="Montserrat Bold"/>
                <a:ea typeface="Montserrat Bold"/>
                <a:cs typeface="Montserrat Bold"/>
                <a:sym typeface="Montserrat Bold"/>
              </a:rPr>
              <a:t> </a:t>
            </a:r>
            <a:r>
              <a:rPr lang="en-US" sz="2800" b="1" dirty="0" err="1">
                <a:solidFill>
                  <a:srgbClr val="FFFFFF"/>
                </a:solidFill>
                <a:latin typeface="Montserrat Bold"/>
                <a:ea typeface="Montserrat Bold"/>
                <a:cs typeface="Montserrat Bold"/>
                <a:sym typeface="Montserrat Bold"/>
              </a:rPr>
              <a:t>kiểm</a:t>
            </a:r>
            <a:r>
              <a:rPr lang="en-US" sz="2800" b="1" dirty="0">
                <a:solidFill>
                  <a:srgbClr val="FFFFFF"/>
                </a:solidFill>
                <a:latin typeface="Montserrat Bold"/>
                <a:ea typeface="Montserrat Bold"/>
                <a:cs typeface="Montserrat Bold"/>
                <a:sym typeface="Montserrat Bold"/>
              </a:rPr>
              <a:t> </a:t>
            </a:r>
            <a:r>
              <a:rPr lang="en-US" sz="2800" b="1" dirty="0" err="1">
                <a:solidFill>
                  <a:srgbClr val="FFFFFF"/>
                </a:solidFill>
                <a:latin typeface="Montserrat Bold"/>
                <a:ea typeface="Montserrat Bold"/>
                <a:cs typeface="Montserrat Bold"/>
                <a:sym typeface="Montserrat Bold"/>
              </a:rPr>
              <a:t>tra</a:t>
            </a:r>
            <a:r>
              <a:rPr lang="en-US" sz="2800" b="1" dirty="0">
                <a:solidFill>
                  <a:srgbClr val="FFFFFF"/>
                </a:solidFill>
                <a:latin typeface="Montserrat Bold"/>
                <a:ea typeface="Montserrat Bold"/>
                <a:cs typeface="Montserrat Bold"/>
                <a:sym typeface="Montserrat Bold"/>
              </a:rPr>
              <a:t> </a:t>
            </a:r>
          </a:p>
        </p:txBody>
      </p:sp>
      <p:sp>
        <p:nvSpPr>
          <p:cNvPr id="27" name="TextBox 27"/>
          <p:cNvSpPr txBox="1"/>
          <p:nvPr/>
        </p:nvSpPr>
        <p:spPr>
          <a:xfrm>
            <a:off x="14154901" y="6682527"/>
            <a:ext cx="3533414" cy="955675"/>
          </a:xfrm>
          <a:prstGeom prst="rect">
            <a:avLst/>
          </a:prstGeom>
        </p:spPr>
        <p:txBody>
          <a:bodyPr lIns="0" tIns="0" rIns="0" bIns="0" rtlCol="0" anchor="t">
            <a:spAutoFit/>
          </a:bodyPr>
          <a:lstStyle/>
          <a:p>
            <a:pPr marL="0" lvl="1" indent="0" algn="l">
              <a:lnSpc>
                <a:spcPts val="2599"/>
              </a:lnSpc>
              <a:spcBef>
                <a:spcPct val="0"/>
              </a:spcBef>
            </a:pPr>
            <a:r>
              <a:rPr lang="en-US" sz="1999" u="none" strike="noStrike">
                <a:solidFill>
                  <a:srgbClr val="FFFFFF"/>
                </a:solidFill>
                <a:latin typeface="Montserrat"/>
                <a:ea typeface="Montserrat"/>
                <a:cs typeface="Montserrat"/>
                <a:sym typeface="Montserrat"/>
              </a:rPr>
              <a:t>Bộ dữ liệu được chia theo tỷ lệ tập huấn luyện (80%) và tập kiểm tra (20%)</a:t>
            </a:r>
          </a:p>
        </p:txBody>
      </p:sp>
      <p:sp>
        <p:nvSpPr>
          <p:cNvPr id="28" name="TextBox 28"/>
          <p:cNvSpPr txBox="1"/>
          <p:nvPr/>
        </p:nvSpPr>
        <p:spPr>
          <a:xfrm>
            <a:off x="10621574" y="8112896"/>
            <a:ext cx="2812752" cy="246380"/>
          </a:xfrm>
          <a:prstGeom prst="rect">
            <a:avLst/>
          </a:prstGeom>
        </p:spPr>
        <p:txBody>
          <a:bodyPr lIns="0" tIns="0" rIns="0" bIns="0" rtlCol="0" anchor="t">
            <a:spAutoFit/>
          </a:bodyPr>
          <a:lstStyle/>
          <a:p>
            <a:pPr marL="0" lvl="1" indent="0" algn="l">
              <a:lnSpc>
                <a:spcPts val="2080"/>
              </a:lnSpc>
              <a:spcBef>
                <a:spcPct val="0"/>
              </a:spcBef>
            </a:pPr>
            <a:r>
              <a:rPr lang="en-US" sz="1600" u="none" strike="noStrike">
                <a:solidFill>
                  <a:srgbClr val="FFFFFF"/>
                </a:solidFill>
                <a:latin typeface="Montserrat"/>
                <a:ea typeface="Montserrat"/>
                <a:cs typeface="Montserrat"/>
                <a:sym typeface="Montserrat"/>
              </a:rPr>
              <a:t>Dữ liệu trước và sau SMOTE</a:t>
            </a:r>
          </a:p>
        </p:txBody>
      </p:sp>
      <p:sp>
        <p:nvSpPr>
          <p:cNvPr id="29" name="AutoShape 29"/>
          <p:cNvSpPr/>
          <p:nvPr/>
        </p:nvSpPr>
        <p:spPr>
          <a:xfrm flipV="1">
            <a:off x="4956968" y="5143500"/>
            <a:ext cx="0" cy="3970032"/>
          </a:xfrm>
          <a:prstGeom prst="line">
            <a:avLst/>
          </a:prstGeom>
          <a:ln w="9525" cap="flat">
            <a:solidFill>
              <a:srgbClr val="F1F1F1"/>
            </a:solidFill>
            <a:prstDash val="solid"/>
            <a:headEnd type="none" w="sm" len="sm"/>
            <a:tailEnd type="none" w="sm" len="sm"/>
          </a:ln>
        </p:spPr>
        <p:txBody>
          <a:bodyPr/>
          <a:lstStyle/>
          <a:p>
            <a:endParaRPr lang="vi-VN"/>
          </a:p>
        </p:txBody>
      </p:sp>
      <p:sp>
        <p:nvSpPr>
          <p:cNvPr id="30" name="AutoShape 30"/>
          <p:cNvSpPr/>
          <p:nvPr/>
        </p:nvSpPr>
        <p:spPr>
          <a:xfrm flipH="1" flipV="1">
            <a:off x="9641951" y="5143500"/>
            <a:ext cx="33338" cy="3970032"/>
          </a:xfrm>
          <a:prstGeom prst="line">
            <a:avLst/>
          </a:prstGeom>
          <a:ln w="9525" cap="flat">
            <a:solidFill>
              <a:srgbClr val="F1F1F1"/>
            </a:solidFill>
            <a:prstDash val="solid"/>
            <a:headEnd type="none" w="sm" len="sm"/>
            <a:tailEnd type="none" w="sm" len="sm"/>
          </a:ln>
        </p:spPr>
        <p:txBody>
          <a:bodyPr/>
          <a:lstStyle/>
          <a:p>
            <a:endParaRPr lang="vi-VN"/>
          </a:p>
        </p:txBody>
      </p:sp>
      <p:sp>
        <p:nvSpPr>
          <p:cNvPr id="31" name="AutoShape 31"/>
          <p:cNvSpPr/>
          <p:nvPr/>
        </p:nvSpPr>
        <p:spPr>
          <a:xfrm flipV="1">
            <a:off x="13904201" y="5143500"/>
            <a:ext cx="0" cy="3961526"/>
          </a:xfrm>
          <a:prstGeom prst="line">
            <a:avLst/>
          </a:prstGeom>
          <a:ln w="9525" cap="flat">
            <a:solidFill>
              <a:srgbClr val="F1F1F1"/>
            </a:solidFill>
            <a:prstDash val="solid"/>
            <a:headEnd type="none" w="sm" len="sm"/>
            <a:tailEnd type="none" w="sm" len="sm"/>
          </a:ln>
        </p:spPr>
        <p:txBody>
          <a:bodyPr/>
          <a:lstStyle/>
          <a:p>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1464</Words>
  <Application>Microsoft Office PowerPoint</Application>
  <PresentationFormat>Custom</PresentationFormat>
  <Paragraphs>193</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Lato Bold</vt:lpstr>
      <vt:lpstr>Public Sans</vt:lpstr>
      <vt:lpstr>Montaser Arabic</vt:lpstr>
      <vt:lpstr>Arial</vt:lpstr>
      <vt:lpstr>Montserrat Bold</vt:lpstr>
      <vt:lpstr>Montserrat</vt:lpstr>
      <vt:lpstr>Calibri</vt:lpstr>
      <vt:lpstr>Montserrat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tài chính năm 2025</dc:title>
  <cp:lastModifiedBy>Phan Long</cp:lastModifiedBy>
  <cp:revision>3</cp:revision>
  <dcterms:created xsi:type="dcterms:W3CDTF">2006-08-16T00:00:00Z</dcterms:created>
  <dcterms:modified xsi:type="dcterms:W3CDTF">2025-03-20T18:57:24Z</dcterms:modified>
  <dc:identifier>DAGXqBGquSY</dc:identifier>
</cp:coreProperties>
</file>